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"/>
  </p:handoutMasterIdLst>
  <p:sldIdLst>
    <p:sldId id="256" r:id="rId2"/>
  </p:sldIdLst>
  <p:sldSz cx="32918400" cy="21945600"/>
  <p:notesSz cx="7004050" cy="9290050"/>
  <p:defaultTextStyle>
    <a:defPPr>
      <a:defRPr lang="en-US"/>
    </a:defPPr>
    <a:lvl1pPr marL="0" algn="l" defTabSz="23488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174422" algn="l" defTabSz="23488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2348848" algn="l" defTabSz="23488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3523277" algn="l" defTabSz="23488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4697696" algn="l" defTabSz="23488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5872122" algn="l" defTabSz="23488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7046541" algn="l" defTabSz="23488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8220970" algn="l" defTabSz="23488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9395393" algn="l" defTabSz="2348848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3A9"/>
    <a:srgbClr val="BBE194"/>
    <a:srgbClr val="C6D9F0"/>
    <a:srgbClr val="6BA52E"/>
    <a:srgbClr val="6B0000"/>
    <a:srgbClr val="00808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60" autoAdjust="0"/>
    <p:restoredTop sz="99075" autoAdjust="0"/>
  </p:normalViewPr>
  <p:slideViewPr>
    <p:cSldViewPr>
      <p:cViewPr>
        <p:scale>
          <a:sx n="60" d="100"/>
          <a:sy n="60" d="100"/>
        </p:scale>
        <p:origin x="-72" y="-132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90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Fig</a:t>
            </a:r>
            <a:r>
              <a:rPr lang="en-US" sz="1800" baseline="0" dirty="0"/>
              <a:t> 1. </a:t>
            </a:r>
            <a:r>
              <a:rPr lang="en-US" sz="1800" dirty="0"/>
              <a:t>ED/IL reported: Amount of support provided for practices in different domains in classroom visits (n=28)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0969012261961801"/>
          <c:y val="0.236238815586995"/>
          <c:w val="0.58892327347970397"/>
          <c:h val="0.725813159353726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support</c:v>
                </c:pt>
              </c:strCache>
            </c:strRef>
          </c:tx>
          <c:spPr>
            <a:solidFill>
              <a:srgbClr val="BBE19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Promoting children's early math skills</c:v>
                </c:pt>
                <c:pt idx="1">
                  <c:v>Helping teachers individualize learning supports</c:v>
                </c:pt>
                <c:pt idx="2">
                  <c:v>Promoting children's language skills</c:v>
                </c:pt>
                <c:pt idx="3">
                  <c:v>Promoting children's literacy skills</c:v>
                </c:pt>
                <c:pt idx="4">
                  <c:v>Promoting children's social-emotional skills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0.214285714285714</c:v>
                </c:pt>
                <c:pt idx="1">
                  <c:v>0.17857142857142899</c:v>
                </c:pt>
                <c:pt idx="2">
                  <c:v>0.214285714285714</c:v>
                </c:pt>
                <c:pt idx="3">
                  <c:v>0.14285714285714299</c:v>
                </c:pt>
                <c:pt idx="4">
                  <c:v>0.107142857142857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42-46CF-9DFB-5AB3726320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 little support</c:v>
                </c:pt>
              </c:strCache>
            </c:strRef>
          </c:tx>
          <c:spPr>
            <a:solidFill>
              <a:srgbClr val="C6D9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Promoting children's early math skills</c:v>
                </c:pt>
                <c:pt idx="1">
                  <c:v>Helping teachers individualize learning supports</c:v>
                </c:pt>
                <c:pt idx="2">
                  <c:v>Promoting children's language skills</c:v>
                </c:pt>
                <c:pt idx="3">
                  <c:v>Promoting children's literacy skills</c:v>
                </c:pt>
                <c:pt idx="4">
                  <c:v>Promoting children's social-emotional skills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</c:v>
                </c:pt>
                <c:pt idx="1">
                  <c:v>0.39285714285714302</c:v>
                </c:pt>
                <c:pt idx="2">
                  <c:v>0.32142857142857201</c:v>
                </c:pt>
                <c:pt idx="3">
                  <c:v>0.35714285714285698</c:v>
                </c:pt>
                <c:pt idx="4">
                  <c:v>0.28571428571428598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742-46CF-9DFB-5AB37263208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 support</c:v>
                </c:pt>
              </c:strCache>
            </c:strRef>
          </c:tx>
          <c:spPr>
            <a:solidFill>
              <a:srgbClr val="2DA3A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Promoting children's early math skills</c:v>
                </c:pt>
                <c:pt idx="1">
                  <c:v>Helping teachers individualize learning supports</c:v>
                </c:pt>
                <c:pt idx="2">
                  <c:v>Promoting children's language skills</c:v>
                </c:pt>
                <c:pt idx="3">
                  <c:v>Promoting children's literacy skills</c:v>
                </c:pt>
                <c:pt idx="4">
                  <c:v>Promoting children's social-emotional skills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0.28571428571428598</c:v>
                </c:pt>
                <c:pt idx="1">
                  <c:v>0.42857142857142899</c:v>
                </c:pt>
                <c:pt idx="2">
                  <c:v>0.46428571428571402</c:v>
                </c:pt>
                <c:pt idx="3">
                  <c:v>0.5</c:v>
                </c:pt>
                <c:pt idx="4">
                  <c:v>0.60714285714285698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42-46CF-9DFB-5AB3726320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3689088"/>
        <c:axId val="53405952"/>
      </c:barChart>
      <c:catAx>
        <c:axId val="336890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53405952"/>
        <c:crosses val="autoZero"/>
        <c:auto val="1"/>
        <c:lblAlgn val="ctr"/>
        <c:lblOffset val="100"/>
        <c:noMultiLvlLbl val="0"/>
      </c:catAx>
      <c:valAx>
        <c:axId val="534059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Percent of ED/ILs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336890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Fig</a:t>
            </a:r>
            <a:r>
              <a:rPr lang="en-US" sz="1800" baseline="0" dirty="0"/>
              <a:t> 2. </a:t>
            </a:r>
            <a:r>
              <a:rPr lang="en-US" sz="1800" dirty="0"/>
              <a:t>Lead teacher reported: Amount of support received for practices in different domains in classroom visits (n=60)</a:t>
            </a:r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support</c:v>
                </c:pt>
              </c:strCache>
            </c:strRef>
          </c:tx>
          <c:spPr>
            <a:solidFill>
              <a:srgbClr val="BBE19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Promoting children’s early math skills</c:v>
                </c:pt>
                <c:pt idx="1">
                  <c:v>Helping you individualize learning supports</c:v>
                </c:pt>
                <c:pt idx="2">
                  <c:v>Promoting children’s language development </c:v>
                </c:pt>
                <c:pt idx="3">
                  <c:v>Promoting children’s literacy skills</c:v>
                </c:pt>
                <c:pt idx="4">
                  <c:v>Promoting children’s social-emotional skills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0.47</c:v>
                </c:pt>
                <c:pt idx="1">
                  <c:v>0.48</c:v>
                </c:pt>
                <c:pt idx="2">
                  <c:v>0.4</c:v>
                </c:pt>
                <c:pt idx="3">
                  <c:v>0.43</c:v>
                </c:pt>
                <c:pt idx="4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71-4AE1-B9DF-E9AA4B482F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 little support</c:v>
                </c:pt>
              </c:strCache>
            </c:strRef>
          </c:tx>
          <c:spPr>
            <a:solidFill>
              <a:srgbClr val="C6D9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Promoting children’s early math skills</c:v>
                </c:pt>
                <c:pt idx="1">
                  <c:v>Helping you individualize learning supports</c:v>
                </c:pt>
                <c:pt idx="2">
                  <c:v>Promoting children’s language development </c:v>
                </c:pt>
                <c:pt idx="3">
                  <c:v>Promoting children’s literacy skills</c:v>
                </c:pt>
                <c:pt idx="4">
                  <c:v>Promoting children’s social-emotional skills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0.27</c:v>
                </c:pt>
                <c:pt idx="1">
                  <c:v>0.23</c:v>
                </c:pt>
                <c:pt idx="2">
                  <c:v>0.28000000000000003</c:v>
                </c:pt>
                <c:pt idx="3">
                  <c:v>0.22</c:v>
                </c:pt>
                <c:pt idx="4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71-4AE1-B9DF-E9AA4B482F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 support</c:v>
                </c:pt>
              </c:strCache>
            </c:strRef>
          </c:tx>
          <c:spPr>
            <a:solidFill>
              <a:srgbClr val="2DA3A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Promoting children’s early math skills</c:v>
                </c:pt>
                <c:pt idx="1">
                  <c:v>Helping you individualize learning supports</c:v>
                </c:pt>
                <c:pt idx="2">
                  <c:v>Promoting children’s language development </c:v>
                </c:pt>
                <c:pt idx="3">
                  <c:v>Promoting children’s literacy skills</c:v>
                </c:pt>
                <c:pt idx="4">
                  <c:v>Promoting children’s social-emotional skills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0.27142857142857102</c:v>
                </c:pt>
                <c:pt idx="1">
                  <c:v>0.28000000000000003</c:v>
                </c:pt>
                <c:pt idx="2">
                  <c:v>0.32</c:v>
                </c:pt>
                <c:pt idx="3">
                  <c:v>0.35</c:v>
                </c:pt>
                <c:pt idx="4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471-4AE1-B9DF-E9AA4B482F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5136000"/>
        <c:axId val="53407680"/>
      </c:barChart>
      <c:catAx>
        <c:axId val="351360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53407680"/>
        <c:crosses val="autoZero"/>
        <c:auto val="1"/>
        <c:lblAlgn val="ctr"/>
        <c:lblOffset val="100"/>
        <c:noMultiLvlLbl val="0"/>
      </c:catAx>
      <c:valAx>
        <c:axId val="5340768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Percent of lead teachers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351360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+mn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749381450118701"/>
          <c:y val="0.18264813489222939"/>
          <c:w val="0.50250618050337104"/>
          <c:h val="0.772932275511015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Did not use</c:v>
                </c:pt>
              </c:strCache>
            </c:strRef>
          </c:tx>
          <c:spPr>
            <a:solidFill>
              <a:srgbClr val="BBE19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Modeled/demonstrated teaching practices while teacher observed</c:v>
                </c:pt>
                <c:pt idx="1">
                  <c:v>Discussed plan and preparation for next visit with teacher </c:v>
                </c:pt>
                <c:pt idx="2">
                  <c:v>Observed teacher intentionally working on improving certain teaching practices</c:v>
                </c:pt>
                <c:pt idx="3">
                  <c:v>Asked teacher to comment on his/her teaching and plans for future activities</c:v>
                </c:pt>
                <c:pt idx="4">
                  <c:v>Provided feedback and guidance about teaching practices</c:v>
                </c:pt>
                <c:pt idx="5">
                  <c:v>Observed classroom activities and teacher-child interactions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0.2857142857142857</c:v>
                </c:pt>
                <c:pt idx="1">
                  <c:v>0.2857142857142857</c:v>
                </c:pt>
                <c:pt idx="2">
                  <c:v>0.25</c:v>
                </c:pt>
                <c:pt idx="3">
                  <c:v>0.10714285714285714</c:v>
                </c:pt>
                <c:pt idx="4">
                  <c:v>7.1428571428571425E-2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7B-4D44-816E-D6CFBD1AB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Used a little</c:v>
                </c:pt>
              </c:strCache>
            </c:strRef>
          </c:tx>
          <c:spPr>
            <a:solidFill>
              <a:srgbClr val="C6D9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Modeled/demonstrated teaching practices while teacher observed</c:v>
                </c:pt>
                <c:pt idx="1">
                  <c:v>Discussed plan and preparation for next visit with teacher </c:v>
                </c:pt>
                <c:pt idx="2">
                  <c:v>Observed teacher intentionally working on improving certain teaching practices</c:v>
                </c:pt>
                <c:pt idx="3">
                  <c:v>Asked teacher to comment on his/her teaching and plans for future activities</c:v>
                </c:pt>
                <c:pt idx="4">
                  <c:v>Provided feedback and guidance about teaching practices</c:v>
                </c:pt>
                <c:pt idx="5">
                  <c:v>Observed classroom activities and teacher-child interactions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0.32142857142857145</c:v>
                </c:pt>
                <c:pt idx="1">
                  <c:v>0.25</c:v>
                </c:pt>
                <c:pt idx="2">
                  <c:v>0.14285714285714285</c:v>
                </c:pt>
                <c:pt idx="3">
                  <c:v>0.17857142857142858</c:v>
                </c:pt>
                <c:pt idx="4">
                  <c:v>0.21428571428571427</c:v>
                </c:pt>
                <c:pt idx="5">
                  <c:v>3.5714285714285712E-2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7B-4D44-816E-D6CFBD1AB1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Used a moderate amount</c:v>
                </c:pt>
              </c:strCache>
            </c:strRef>
          </c:tx>
          <c:spPr>
            <a:solidFill>
              <a:srgbClr val="2DA3A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Modeled/demonstrated teaching practices while teacher observed</c:v>
                </c:pt>
                <c:pt idx="1">
                  <c:v>Discussed plan and preparation for next visit with teacher </c:v>
                </c:pt>
                <c:pt idx="2">
                  <c:v>Observed teacher intentionally working on improving certain teaching practices</c:v>
                </c:pt>
                <c:pt idx="3">
                  <c:v>Asked teacher to comment on his/her teaching and plans for future activities</c:v>
                </c:pt>
                <c:pt idx="4">
                  <c:v>Provided feedback and guidance about teaching practices</c:v>
                </c:pt>
                <c:pt idx="5">
                  <c:v>Observed classroom activities and teacher-child interactions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0.32142857142857145</c:v>
                </c:pt>
                <c:pt idx="1">
                  <c:v>0.35714285714285715</c:v>
                </c:pt>
                <c:pt idx="2">
                  <c:v>0.35714285714285715</c:v>
                </c:pt>
                <c:pt idx="3">
                  <c:v>0.42857142857142855</c:v>
                </c:pt>
                <c:pt idx="4">
                  <c:v>0.25</c:v>
                </c:pt>
                <c:pt idx="5">
                  <c:v>0.14285714285714285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7B-4D44-816E-D6CFBD1AB1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Used a lot</c:v>
                </c:pt>
              </c:strCache>
            </c:strRef>
          </c:tx>
          <c:spPr>
            <a:solidFill>
              <a:srgbClr val="6BA5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Modeled/demonstrated teaching practices while teacher observed</c:v>
                </c:pt>
                <c:pt idx="1">
                  <c:v>Discussed plan and preparation for next visit with teacher </c:v>
                </c:pt>
                <c:pt idx="2">
                  <c:v>Observed teacher intentionally working on improving certain teaching practices</c:v>
                </c:pt>
                <c:pt idx="3">
                  <c:v>Asked teacher to comment on his/her teaching and plans for future activities</c:v>
                </c:pt>
                <c:pt idx="4">
                  <c:v>Provided feedback and guidance about teaching practices</c:v>
                </c:pt>
                <c:pt idx="5">
                  <c:v>Observed classroom activities and teacher-child interactions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7.1428571428571425E-2</c:v>
                </c:pt>
                <c:pt idx="1">
                  <c:v>0.10714285714285714</c:v>
                </c:pt>
                <c:pt idx="2">
                  <c:v>0.25</c:v>
                </c:pt>
                <c:pt idx="3">
                  <c:v>0.2857142857142857</c:v>
                </c:pt>
                <c:pt idx="4">
                  <c:v>0.4642857142857143</c:v>
                </c:pt>
                <c:pt idx="5">
                  <c:v>0.8214285714285714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7B-4D44-816E-D6CFBD1AB1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5097088"/>
        <c:axId val="53409408"/>
      </c:barChart>
      <c:catAx>
        <c:axId val="350970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3409408"/>
        <c:crosses val="autoZero"/>
        <c:auto val="1"/>
        <c:lblAlgn val="ctr"/>
        <c:lblOffset val="100"/>
        <c:noMultiLvlLbl val="0"/>
      </c:catAx>
      <c:valAx>
        <c:axId val="5340940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Percent of ED/ILs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350970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6952897779669422E-2"/>
          <c:y val="0.12083890081921578"/>
          <c:w val="0.84004459512005503"/>
          <c:h val="5.202199426860709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+mn-lt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66269419025322"/>
          <c:y val="0.18130855802115647"/>
          <c:w val="0.49383581580133001"/>
          <c:h val="0.774140618786288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Did not use</c:v>
                </c:pt>
              </c:strCache>
            </c:strRef>
          </c:tx>
          <c:spPr>
            <a:solidFill>
              <a:srgbClr val="BBE19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Discussed plan and preparation for next visit</c:v>
                </c:pt>
                <c:pt idx="1">
                  <c:v>Observed you intentionally working on improving certain teaching practices</c:v>
                </c:pt>
                <c:pt idx="2">
                  <c:v>Modeled/demonstrated teaching practices while you observed</c:v>
                </c:pt>
                <c:pt idx="3">
                  <c:v>Asked you to comment on your teaching and plans for future activities</c:v>
                </c:pt>
                <c:pt idx="4">
                  <c:v>Provided feedback and guidance about your teaching practices</c:v>
                </c:pt>
                <c:pt idx="5">
                  <c:v>Observed classroom activities and your interactions with the children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</c:v>
                </c:pt>
                <c:pt idx="1">
                  <c:v>0.43333333333333335</c:v>
                </c:pt>
                <c:pt idx="2">
                  <c:v>0.62</c:v>
                </c:pt>
                <c:pt idx="3">
                  <c:v>0.35</c:v>
                </c:pt>
                <c:pt idx="4">
                  <c:v>0.23333333333333334</c:v>
                </c:pt>
                <c:pt idx="5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97-4E01-8175-20864BBA3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Used a little</c:v>
                </c:pt>
              </c:strCache>
            </c:strRef>
          </c:tx>
          <c:spPr>
            <a:solidFill>
              <a:srgbClr val="C6D9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Discussed plan and preparation for next visit</c:v>
                </c:pt>
                <c:pt idx="1">
                  <c:v>Observed you intentionally working on improving certain teaching practices</c:v>
                </c:pt>
                <c:pt idx="2">
                  <c:v>Modeled/demonstrated teaching practices while you observed</c:v>
                </c:pt>
                <c:pt idx="3">
                  <c:v>Asked you to comment on your teaching and plans for future activities</c:v>
                </c:pt>
                <c:pt idx="4">
                  <c:v>Provided feedback and guidance about your teaching practices</c:v>
                </c:pt>
                <c:pt idx="5">
                  <c:v>Observed classroom activities and your interactions with the children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0.13333333333333333</c:v>
                </c:pt>
                <c:pt idx="1">
                  <c:v>0.2</c:v>
                </c:pt>
                <c:pt idx="2">
                  <c:v>0.13</c:v>
                </c:pt>
                <c:pt idx="3">
                  <c:v>0.15</c:v>
                </c:pt>
                <c:pt idx="4">
                  <c:v>0.2</c:v>
                </c:pt>
                <c:pt idx="5">
                  <c:v>0.20338983050847459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97-4E01-8175-20864BBA3E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Used a moderate amount</c:v>
                </c:pt>
              </c:strCache>
            </c:strRef>
          </c:tx>
          <c:spPr>
            <a:solidFill>
              <a:srgbClr val="2DA3A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Discussed plan and preparation for next visit</c:v>
                </c:pt>
                <c:pt idx="1">
                  <c:v>Observed you intentionally working on improving certain teaching practices</c:v>
                </c:pt>
                <c:pt idx="2">
                  <c:v>Modeled/demonstrated teaching practices while you observed</c:v>
                </c:pt>
                <c:pt idx="3">
                  <c:v>Asked you to comment on your teaching and plans for future activities</c:v>
                </c:pt>
                <c:pt idx="4">
                  <c:v>Provided feedback and guidance about your teaching practices</c:v>
                </c:pt>
                <c:pt idx="5">
                  <c:v>Observed classroom activities and your interactions with the children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0.25</c:v>
                </c:pt>
                <c:pt idx="1">
                  <c:v>0.3</c:v>
                </c:pt>
                <c:pt idx="2">
                  <c:v>0.15254237288135594</c:v>
                </c:pt>
                <c:pt idx="3">
                  <c:v>0.4</c:v>
                </c:pt>
                <c:pt idx="4">
                  <c:v>0.28333333333333333</c:v>
                </c:pt>
                <c:pt idx="5">
                  <c:v>0.32203389830508472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97-4E01-8175-20864BBA3E5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Used a lot</c:v>
                </c:pt>
              </c:strCache>
            </c:strRef>
          </c:tx>
          <c:spPr>
            <a:solidFill>
              <a:srgbClr val="6BA52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Discussed plan and preparation for next visit</c:v>
                </c:pt>
                <c:pt idx="1">
                  <c:v>Observed you intentionally working on improving certain teaching practices</c:v>
                </c:pt>
                <c:pt idx="2">
                  <c:v>Modeled/demonstrated teaching practices while you observed</c:v>
                </c:pt>
                <c:pt idx="3">
                  <c:v>Asked you to comment on your teaching and plans for future activities</c:v>
                </c:pt>
                <c:pt idx="4">
                  <c:v>Provided feedback and guidance about your teaching practices</c:v>
                </c:pt>
                <c:pt idx="5">
                  <c:v>Observed classroom activities and your interactions with the children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1.6666666666666666E-2</c:v>
                </c:pt>
                <c:pt idx="1">
                  <c:v>6.6666666666666666E-2</c:v>
                </c:pt>
                <c:pt idx="2">
                  <c:v>8.4745762711864403E-2</c:v>
                </c:pt>
                <c:pt idx="3">
                  <c:v>0.1</c:v>
                </c:pt>
                <c:pt idx="4">
                  <c:v>0.28333333333333333</c:v>
                </c:pt>
                <c:pt idx="5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B97-4E01-8175-20864BBA3E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5451392"/>
        <c:axId val="33251328"/>
      </c:barChart>
      <c:catAx>
        <c:axId val="354513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3251328"/>
        <c:crosses val="autoZero"/>
        <c:auto val="1"/>
        <c:lblAlgn val="ctr"/>
        <c:lblOffset val="100"/>
        <c:noMultiLvlLbl val="0"/>
      </c:catAx>
      <c:valAx>
        <c:axId val="332513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Percent of lead teachers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35451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239140715518669"/>
          <c:y val="0.12123737373737374"/>
          <c:w val="0.71521718568962667"/>
          <c:h val="5.7876202974628171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+mn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0.13636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8458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1800" b="1" dirty="0"/>
            <a:t>Fig 3. ED/IL</a:t>
          </a:r>
          <a:r>
            <a:rPr lang="en-US" sz="1800" b="1" baseline="0" dirty="0"/>
            <a:t> reported: F</a:t>
          </a:r>
          <a:r>
            <a:rPr lang="en-US" sz="1800" b="1" dirty="0"/>
            <a:t>requency of strategies used in a typical classroom visit </a:t>
          </a:r>
        </a:p>
        <a:p xmlns:a="http://schemas.openxmlformats.org/drawingml/2006/main">
          <a:pPr algn="ctr" rtl="0"/>
          <a:r>
            <a:rPr lang="en-US" sz="1800" b="1" dirty="0"/>
            <a:t>(n = 28)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0.13636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458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/>
            <a:t>Fig 4. Lead teacher reported: Frequency of ED/ILs classroom visit strategies </a:t>
          </a:r>
        </a:p>
        <a:p xmlns:a="http://schemas.openxmlformats.org/drawingml/2006/main">
          <a:pPr algn="ctr"/>
          <a:r>
            <a:rPr lang="en-US" sz="1800" b="1" dirty="0"/>
            <a:t>(n=60)</a:t>
          </a:r>
        </a:p>
        <a:p xmlns:a="http://schemas.openxmlformats.org/drawingml/2006/main">
          <a:pPr algn="ctr"/>
          <a:endParaRPr lang="en-U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6CDD7-09B6-4BB3-9069-2B95837CCCB2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9BA33-46DD-4DE6-9BEC-D9D96B7B7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4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8"/>
            <a:ext cx="2798064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6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3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0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6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3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67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3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7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2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43"/>
            <a:ext cx="7406640" cy="18724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43"/>
            <a:ext cx="21671280" cy="18724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2369760" y="0"/>
            <a:ext cx="548640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32" tIns="24466" rIns="48932" bIns="24466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4" y="0"/>
            <a:ext cx="548640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32" tIns="24466" rIns="48932" bIns="24466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2918400" cy="274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32" tIns="24466" rIns="48932" bIns="24466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9202400"/>
            <a:ext cx="329184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32" tIns="24466" rIns="48932" bIns="24466" rtlCol="0" anchor="ctr"/>
          <a:lstStyle/>
          <a:p>
            <a:pPr algn="ctr"/>
            <a:endParaRPr lang="en-US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7680960" y="0"/>
            <a:ext cx="713232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336" tIns="122336" rIns="122336" bIns="122336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wide. It can be used to print any poster with a 2:3 aspect ratio including 36x54 and 48x72.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3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3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4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4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4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286"/>
              </a:spcAft>
            </a:pPr>
            <a:r>
              <a:rPr lang="en-US" sz="3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286"/>
              </a:spcAft>
            </a:pP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3467040" y="0"/>
            <a:ext cx="7132320" cy="219456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4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4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4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endParaRPr lang="en-US" sz="3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4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4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286"/>
                </a:spcAft>
              </a:pP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01" y="21677947"/>
            <a:ext cx="5297436" cy="18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6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8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672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3457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0186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6691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3643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03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671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33828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6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6729" indent="0">
              <a:buNone/>
              <a:defRPr sz="6900" b="1"/>
            </a:lvl2pPr>
            <a:lvl3pPr marL="3133457" indent="0">
              <a:buNone/>
              <a:defRPr sz="6200" b="1"/>
            </a:lvl3pPr>
            <a:lvl4pPr marL="4700186" indent="0">
              <a:buNone/>
              <a:defRPr sz="5500" b="1"/>
            </a:lvl4pPr>
            <a:lvl5pPr marL="6266914" indent="0">
              <a:buNone/>
              <a:defRPr sz="5500" b="1"/>
            </a:lvl5pPr>
            <a:lvl6pPr marL="7833643" indent="0">
              <a:buNone/>
              <a:defRPr sz="5500" b="1"/>
            </a:lvl6pPr>
            <a:lvl7pPr marL="9400371" indent="0">
              <a:buNone/>
              <a:defRPr sz="5500" b="1"/>
            </a:lvl7pPr>
            <a:lvl8pPr marL="10967100" indent="0">
              <a:buNone/>
              <a:defRPr sz="5500" b="1"/>
            </a:lvl8pPr>
            <a:lvl9pPr marL="12533828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5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6729" indent="0">
              <a:buNone/>
              <a:defRPr sz="6900" b="1"/>
            </a:lvl2pPr>
            <a:lvl3pPr marL="3133457" indent="0">
              <a:buNone/>
              <a:defRPr sz="6200" b="1"/>
            </a:lvl3pPr>
            <a:lvl4pPr marL="4700186" indent="0">
              <a:buNone/>
              <a:defRPr sz="5500" b="1"/>
            </a:lvl4pPr>
            <a:lvl5pPr marL="6266914" indent="0">
              <a:buNone/>
              <a:defRPr sz="5500" b="1"/>
            </a:lvl5pPr>
            <a:lvl6pPr marL="7833643" indent="0">
              <a:buNone/>
              <a:defRPr sz="5500" b="1"/>
            </a:lvl6pPr>
            <a:lvl7pPr marL="9400371" indent="0">
              <a:buNone/>
              <a:defRPr sz="5500" b="1"/>
            </a:lvl7pPr>
            <a:lvl8pPr marL="10967100" indent="0">
              <a:buNone/>
              <a:defRPr sz="5500" b="1"/>
            </a:lvl8pPr>
            <a:lvl9pPr marL="12533828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5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6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9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9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6729" indent="0">
              <a:buNone/>
              <a:defRPr sz="4100"/>
            </a:lvl2pPr>
            <a:lvl3pPr marL="3133457" indent="0">
              <a:buNone/>
              <a:defRPr sz="3400"/>
            </a:lvl3pPr>
            <a:lvl4pPr marL="4700186" indent="0">
              <a:buNone/>
              <a:defRPr sz="3100"/>
            </a:lvl4pPr>
            <a:lvl5pPr marL="6266914" indent="0">
              <a:buNone/>
              <a:defRPr sz="3100"/>
            </a:lvl5pPr>
            <a:lvl6pPr marL="7833643" indent="0">
              <a:buNone/>
              <a:defRPr sz="3100"/>
            </a:lvl6pPr>
            <a:lvl7pPr marL="9400371" indent="0">
              <a:buNone/>
              <a:defRPr sz="3100"/>
            </a:lvl7pPr>
            <a:lvl8pPr marL="10967100" indent="0">
              <a:buNone/>
              <a:defRPr sz="3100"/>
            </a:lvl8pPr>
            <a:lvl9pPr marL="12533828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2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6729" indent="0">
              <a:buNone/>
              <a:defRPr sz="9600"/>
            </a:lvl2pPr>
            <a:lvl3pPr marL="3133457" indent="0">
              <a:buNone/>
              <a:defRPr sz="8200"/>
            </a:lvl3pPr>
            <a:lvl4pPr marL="4700186" indent="0">
              <a:buNone/>
              <a:defRPr sz="6900"/>
            </a:lvl4pPr>
            <a:lvl5pPr marL="6266914" indent="0">
              <a:buNone/>
              <a:defRPr sz="6900"/>
            </a:lvl5pPr>
            <a:lvl6pPr marL="7833643" indent="0">
              <a:buNone/>
              <a:defRPr sz="6900"/>
            </a:lvl6pPr>
            <a:lvl7pPr marL="9400371" indent="0">
              <a:buNone/>
              <a:defRPr sz="6900"/>
            </a:lvl7pPr>
            <a:lvl8pPr marL="10967100" indent="0">
              <a:buNone/>
              <a:defRPr sz="6900"/>
            </a:lvl8pPr>
            <a:lvl9pPr marL="12533828" indent="0">
              <a:buNone/>
              <a:defRPr sz="6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6729" indent="0">
              <a:buNone/>
              <a:defRPr sz="4100"/>
            </a:lvl2pPr>
            <a:lvl3pPr marL="3133457" indent="0">
              <a:buNone/>
              <a:defRPr sz="3400"/>
            </a:lvl3pPr>
            <a:lvl4pPr marL="4700186" indent="0">
              <a:buNone/>
              <a:defRPr sz="3100"/>
            </a:lvl4pPr>
            <a:lvl5pPr marL="6266914" indent="0">
              <a:buNone/>
              <a:defRPr sz="3100"/>
            </a:lvl5pPr>
            <a:lvl6pPr marL="7833643" indent="0">
              <a:buNone/>
              <a:defRPr sz="3100"/>
            </a:lvl6pPr>
            <a:lvl7pPr marL="9400371" indent="0">
              <a:buNone/>
              <a:defRPr sz="3100"/>
            </a:lvl7pPr>
            <a:lvl8pPr marL="10967100" indent="0">
              <a:buNone/>
              <a:defRPr sz="3100"/>
            </a:lvl8pPr>
            <a:lvl9pPr marL="12533828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44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344" tIns="156676" rIns="313344" bIns="15667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344" tIns="156676" rIns="313344" bIns="15667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8"/>
            <a:ext cx="7680960" cy="1168400"/>
          </a:xfrm>
          <a:prstGeom prst="rect">
            <a:avLst/>
          </a:prstGeom>
        </p:spPr>
        <p:txBody>
          <a:bodyPr vert="horz" lIns="313344" tIns="156676" rIns="313344" bIns="156676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8"/>
            <a:ext cx="10424160" cy="1168400"/>
          </a:xfrm>
          <a:prstGeom prst="rect">
            <a:avLst/>
          </a:prstGeom>
        </p:spPr>
        <p:txBody>
          <a:bodyPr vert="horz" lIns="313344" tIns="156676" rIns="313344" bIns="156676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8"/>
            <a:ext cx="7680960" cy="1168400"/>
          </a:xfrm>
          <a:prstGeom prst="rect">
            <a:avLst/>
          </a:prstGeom>
        </p:spPr>
        <p:txBody>
          <a:bodyPr vert="horz" lIns="313344" tIns="156676" rIns="313344" bIns="156676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3133457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046" indent="-1175046" algn="l" defTabSz="3133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5936" indent="-979207" algn="l" defTabSz="3133457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6821" indent="-783364" algn="l" defTabSz="3133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3550" indent="-783364" algn="l" defTabSz="31334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0278" indent="-783364" algn="l" defTabSz="3133457" rtl="0" eaLnBrk="1" latinLnBrk="0" hangingPunct="1">
        <a:spcBef>
          <a:spcPct val="20000"/>
        </a:spcBef>
        <a:buFont typeface="Arial" panose="020B0604020202020204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17007" indent="-783364" algn="l" defTabSz="3133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3735" indent="-783364" algn="l" defTabSz="3133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0464" indent="-783364" algn="l" defTabSz="3133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17192" indent="-783364" algn="l" defTabSz="3133457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3457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6729" algn="l" defTabSz="3133457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3457" algn="l" defTabSz="3133457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0186" algn="l" defTabSz="3133457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6914" algn="l" defTabSz="3133457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3643" algn="l" defTabSz="3133457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0371" algn="l" defTabSz="3133457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67100" algn="l" defTabSz="3133457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3828" algn="l" defTabSz="3133457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114800" y="-152400"/>
            <a:ext cx="24688800" cy="184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870" tIns="244671" rIns="97870" bIns="24467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b="1" dirty="0">
                <a:latin typeface="+mn-lt"/>
              </a:rPr>
              <a:t>Pre-K Education Directors/Instructional Leaders’ </a:t>
            </a:r>
          </a:p>
          <a:p>
            <a:pPr algn="ctr" eaLnBrk="1" hangingPunct="1"/>
            <a:r>
              <a:rPr lang="en-US" sz="4400" b="1" dirty="0">
                <a:latin typeface="+mn-lt"/>
              </a:rPr>
              <a:t>Use of Coaching Strategies to Support Effective Teaching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114800" y="1295400"/>
            <a:ext cx="24688800" cy="114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870" tIns="97870" rIns="97870" bIns="9787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700" dirty="0">
                <a:latin typeface="+mn-lt"/>
              </a:rPr>
              <a:t>Uyen Sophie Nguyen, Maribel R. Granja, Ranran Guo, Sheila Smith</a:t>
            </a:r>
          </a:p>
          <a:p>
            <a:pPr algn="ctr" eaLnBrk="1" hangingPunct="1"/>
            <a:r>
              <a:rPr lang="en-US" sz="2700" dirty="0">
                <a:latin typeface="+mn-lt"/>
              </a:rPr>
              <a:t>National Center for Children in Poverty, </a:t>
            </a:r>
            <a:r>
              <a:rPr lang="en-US" sz="2700" dirty="0" smtClean="0">
                <a:latin typeface="+mn-lt"/>
              </a:rPr>
              <a:t>Bank Street Graduate School of Education</a:t>
            </a:r>
            <a:endParaRPr lang="en-US" sz="27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59204" y="19431010"/>
            <a:ext cx="1909252" cy="526464"/>
          </a:xfrm>
          <a:prstGeom prst="rect">
            <a:avLst/>
          </a:prstGeom>
          <a:noFill/>
        </p:spPr>
        <p:txBody>
          <a:bodyPr wrap="none" lIns="48932" tIns="24466" rIns="48932" bIns="24466" rtlCol="0">
            <a:spAutoFit/>
          </a:bodyPr>
          <a:lstStyle/>
          <a:p>
            <a:r>
              <a:rPr lang="en-US" sz="3100" b="1" dirty="0"/>
              <a:t>References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7200" y="2438400"/>
            <a:ext cx="7022592" cy="3732714"/>
            <a:chOff x="914400" y="2438400"/>
            <a:chExt cx="7022592" cy="3732714"/>
          </a:xfrm>
        </p:grpSpPr>
        <p:sp>
          <p:nvSpPr>
            <p:cNvPr id="10" name="Text Box 189"/>
            <p:cNvSpPr txBox="1">
              <a:spLocks noChangeArrowheads="1"/>
            </p:cNvSpPr>
            <p:nvPr/>
          </p:nvSpPr>
          <p:spPr bwMode="auto">
            <a:xfrm>
              <a:off x="914400" y="2895600"/>
              <a:ext cx="7022592" cy="32755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50000"/>
                </a:schemeClr>
              </a:solidFill>
            </a:ln>
            <a:effectLst/>
          </p:spPr>
          <p:txBody>
            <a:bodyPr lIns="97918" tIns="97918" rIns="97918" bIns="97918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730" indent="-34273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Little is currently known about practices used by preschool education directors (EDs) and instructional leaders (ILs) to promote continuous quality improvement.  </a:t>
              </a:r>
            </a:p>
            <a:p>
              <a:pPr marL="342730" indent="-342730">
                <a:buFont typeface="Wingdings" panose="05000000000000000000" pitchFamily="2" charset="2"/>
                <a:buChar char="§"/>
              </a:pPr>
              <a:endParaRPr lang="en-US" sz="2000" dirty="0">
                <a:latin typeface="+mn-lt"/>
              </a:endParaRPr>
            </a:p>
            <a:p>
              <a:pPr marL="342730" indent="-34273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Coaching by external specialists and coaching supports provided by program-based instructional leaders have shown some promise as preschool quality improvement strategies (e.g. Dickinson, 2011; Snyder, </a:t>
              </a:r>
              <a:r>
                <a:rPr lang="en-US" sz="2000" dirty="0" err="1">
                  <a:latin typeface="+mn-lt"/>
                </a:rPr>
                <a:t>Hemmeter</a:t>
              </a:r>
              <a:r>
                <a:rPr lang="en-US" sz="2000" dirty="0">
                  <a:latin typeface="+mn-lt"/>
                </a:rPr>
                <a:t>, &amp; Fox, 2015; </a:t>
              </a:r>
              <a:r>
                <a:rPr lang="en-US" sz="2000" dirty="0" err="1">
                  <a:latin typeface="+mn-lt"/>
                </a:rPr>
                <a:t>Pacchiano</a:t>
              </a:r>
              <a:r>
                <a:rPr lang="en-US" sz="2000" dirty="0">
                  <a:latin typeface="+mn-lt"/>
                </a:rPr>
                <a:t>, Klein, &amp; Hawley, 2016).</a:t>
              </a:r>
            </a:p>
            <a:p>
              <a:endParaRPr lang="en-US" sz="2000" dirty="0">
                <a:latin typeface="+mn-lt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914400" y="2438400"/>
              <a:ext cx="7022592" cy="457200"/>
            </a:xfrm>
            <a:prstGeom prst="rect">
              <a:avLst/>
            </a:prstGeom>
            <a:solidFill>
              <a:srgbClr val="BBE194"/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959" tIns="24479" rIns="48959" bIns="24479" rtlCol="0" anchor="ctr"/>
            <a:lstStyle/>
            <a:p>
              <a:pPr algn="ctr"/>
              <a:r>
                <a:rPr lang="en-US" sz="3000" b="1" dirty="0">
                  <a:solidFill>
                    <a:schemeClr val="tx1"/>
                  </a:solidFill>
                </a:rPr>
                <a:t>Study Rationale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438608" y="11506200"/>
            <a:ext cx="7022592" cy="7425936"/>
            <a:chOff x="24981408" y="11887200"/>
            <a:chExt cx="7022592" cy="7425936"/>
          </a:xfrm>
        </p:grpSpPr>
        <p:sp>
          <p:nvSpPr>
            <p:cNvPr id="14" name="Text Box 193"/>
            <p:cNvSpPr txBox="1">
              <a:spLocks noChangeArrowheads="1"/>
            </p:cNvSpPr>
            <p:nvPr/>
          </p:nvSpPr>
          <p:spPr bwMode="auto">
            <a:xfrm>
              <a:off x="24981408" y="12344400"/>
              <a:ext cx="7022592" cy="69687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50000"/>
                </a:schemeClr>
              </a:solidFill>
            </a:ln>
            <a:effectLst/>
          </p:spPr>
          <p:txBody>
            <a:bodyPr lIns="97870" tIns="97870" rIns="97870" bIns="9787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 b="1" dirty="0">
                  <a:latin typeface="+mn-lt"/>
                </a:rPr>
                <a:t>Increase the ability of ED/ILs to effectively support quality teaching.</a:t>
              </a:r>
              <a:endParaRPr lang="en-US" sz="2000" dirty="0">
                <a:latin typeface="+mn-lt"/>
              </a:endParaRPr>
            </a:p>
            <a:p>
              <a:pPr marL="342900" lvl="0" indent="-342900">
                <a:buFont typeface="Wingdings" panose="05000000000000000000" pitchFamily="2" charset="2"/>
                <a:buChar char="§"/>
              </a:pPr>
              <a:r>
                <a:rPr lang="en-US" sz="2000" b="1" dirty="0">
                  <a:latin typeface="+mn-lt"/>
                </a:rPr>
                <a:t>Standards for ED/IL visits to classrooms should be established by sponsoring agency, and ED/IL adherence to the standards should be monitored.</a:t>
              </a:r>
              <a:endParaRPr lang="en-US" sz="2000" dirty="0">
                <a:latin typeface="+mn-lt"/>
              </a:endParaRPr>
            </a:p>
            <a:p>
              <a:pPr marL="685800" lvl="1" indent="-34290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Teachers with lower quality classrooms should receive classroom coaching visits at least once a week.</a:t>
              </a:r>
            </a:p>
            <a:p>
              <a:pPr marL="342900" lvl="0" indent="-342900">
                <a:buFont typeface="Wingdings" panose="05000000000000000000" pitchFamily="2" charset="2"/>
                <a:buChar char="§"/>
              </a:pPr>
              <a:r>
                <a:rPr lang="en-US" sz="2000" b="1" dirty="0">
                  <a:latin typeface="+mn-lt"/>
                </a:rPr>
                <a:t>ED/ILs should be trained to use practice-based (PB) coaching in classroom visits</a:t>
              </a:r>
              <a:r>
                <a:rPr lang="en-US" sz="2000" dirty="0">
                  <a:latin typeface="+mn-lt"/>
                </a:rPr>
                <a:t>.</a:t>
              </a:r>
            </a:p>
            <a:p>
              <a:pPr marL="685800" lvl="1" indent="-34290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PB coaching focuses on teaching strategies known to promote children’s foundational competencies (e.g., language and social-emotional skills).</a:t>
              </a:r>
            </a:p>
            <a:p>
              <a:pPr marL="685800" lvl="1" indent="-34290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Coaches observe teacher practice specific teaching strategies; provide modeling; prompt teacher’s reflection; and help teacher build skills over time through connected coaching sessions linked to group professional development (PD).</a:t>
              </a:r>
            </a:p>
            <a:p>
              <a:pPr marL="342900" indent="-342900">
                <a:buFont typeface="Wingdings" panose="05000000000000000000" pitchFamily="2" charset="2"/>
                <a:buChar char="§"/>
              </a:pPr>
              <a:r>
                <a:rPr lang="en-US" sz="2000" b="1" dirty="0">
                  <a:latin typeface="+mn-lt"/>
                </a:rPr>
                <a:t>Agency quality specialists should support ED/ILs’ efforts to use coaching and on-site PD to help teachers increase their use of effective practices </a:t>
              </a:r>
              <a:r>
                <a:rPr lang="en-US" sz="2000" dirty="0">
                  <a:latin typeface="+mn-lt"/>
                </a:rPr>
                <a:t>(e.g., assist ED/ILs with time-management strategies, and use of effective coaching methods).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981408" y="11887200"/>
              <a:ext cx="7022592" cy="457200"/>
            </a:xfrm>
            <a:prstGeom prst="rect">
              <a:avLst/>
            </a:prstGeom>
            <a:solidFill>
              <a:srgbClr val="BBE194"/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932" tIns="24466" rIns="48932" bIns="24466" rtlCol="0" anchor="ctr"/>
            <a:lstStyle/>
            <a:p>
              <a:pPr algn="ctr"/>
              <a:r>
                <a:rPr lang="en-US" sz="3100" b="1" dirty="0">
                  <a:solidFill>
                    <a:schemeClr val="tx1"/>
                  </a:solidFill>
                </a:rPr>
                <a:t>Recommendations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6553200"/>
            <a:ext cx="7030554" cy="2809384"/>
            <a:chOff x="914399" y="6324600"/>
            <a:chExt cx="7030554" cy="2809384"/>
          </a:xfrm>
        </p:grpSpPr>
        <p:sp>
          <p:nvSpPr>
            <p:cNvPr id="33" name="Rectangle 32"/>
            <p:cNvSpPr/>
            <p:nvPr/>
          </p:nvSpPr>
          <p:spPr>
            <a:xfrm>
              <a:off x="914399" y="6324600"/>
              <a:ext cx="7030553" cy="457200"/>
            </a:xfrm>
            <a:prstGeom prst="rect">
              <a:avLst/>
            </a:prstGeom>
            <a:solidFill>
              <a:srgbClr val="BBE194"/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959" tIns="24479" rIns="48959" bIns="24479" rtlCol="0" anchor="ctr"/>
            <a:lstStyle/>
            <a:p>
              <a:pPr algn="ctr"/>
              <a:r>
                <a:rPr lang="en-US" sz="3000" b="1" dirty="0">
                  <a:solidFill>
                    <a:schemeClr val="tx1"/>
                  </a:solidFill>
                </a:rPr>
                <a:t>Research Questions</a:t>
              </a:r>
            </a:p>
          </p:txBody>
        </p:sp>
        <p:sp>
          <p:nvSpPr>
            <p:cNvPr id="11" name="Text Box 190"/>
            <p:cNvSpPr txBox="1">
              <a:spLocks noChangeArrowheads="1"/>
            </p:cNvSpPr>
            <p:nvPr/>
          </p:nvSpPr>
          <p:spPr bwMode="auto">
            <a:xfrm>
              <a:off x="914399" y="6781800"/>
              <a:ext cx="7030554" cy="2352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50000"/>
                </a:schemeClr>
              </a:solidFill>
            </a:ln>
            <a:effectLst/>
          </p:spPr>
          <p:txBody>
            <a:bodyPr wrap="square" lIns="97918" tIns="97918" rIns="97918" bIns="97918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730" indent="-342730" eaLnBrk="1" hangingPunct="1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How do leaders at diverse sites support teachers’ practices to strengthen program quality?</a:t>
              </a: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marL="342730" indent="-342730" eaLnBrk="1" hangingPunct="1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What factors help or </a:t>
              </a:r>
              <a:r>
                <a:rPr lang="en-US" sz="2000" dirty="0" smtClean="0">
                  <a:latin typeface="+mn-lt"/>
                </a:rPr>
                <a:t>interfere with </a:t>
              </a:r>
              <a:r>
                <a:rPr lang="en-US" sz="2000" dirty="0">
                  <a:latin typeface="+mn-lt"/>
                </a:rPr>
                <a:t>leaders’ efforts to positively influence learning for all children through teacher support?</a:t>
              </a:r>
            </a:p>
            <a:p>
              <a:pPr eaLnBrk="1" hangingPunct="1"/>
              <a:endParaRPr lang="en-US" sz="2000" dirty="0">
                <a:latin typeface="+mn-lt"/>
              </a:endParaRPr>
            </a:p>
          </p:txBody>
        </p:sp>
      </p:grpSp>
      <p:pic>
        <p:nvPicPr>
          <p:cNvPr id="39" name="image4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6289000" y="381000"/>
            <a:ext cx="4495800" cy="1627632"/>
          </a:xfrm>
          <a:prstGeom prst="rect">
            <a:avLst/>
          </a:prstGeom>
          <a:ln/>
        </p:spPr>
      </p:pic>
      <p:grpSp>
        <p:nvGrpSpPr>
          <p:cNvPr id="13" name="Group 12"/>
          <p:cNvGrpSpPr/>
          <p:nvPr/>
        </p:nvGrpSpPr>
        <p:grpSpPr>
          <a:xfrm>
            <a:off x="457200" y="9677400"/>
            <a:ext cx="7022592" cy="4735123"/>
            <a:chOff x="914400" y="9906000"/>
            <a:chExt cx="7022592" cy="4963723"/>
          </a:xfrm>
        </p:grpSpPr>
        <p:sp>
          <p:nvSpPr>
            <p:cNvPr id="38" name="Text Box 190"/>
            <p:cNvSpPr txBox="1">
              <a:spLocks noChangeArrowheads="1"/>
            </p:cNvSpPr>
            <p:nvPr/>
          </p:nvSpPr>
          <p:spPr bwMode="auto">
            <a:xfrm>
              <a:off x="914400" y="10363200"/>
              <a:ext cx="7022592" cy="450652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50000"/>
                </a:schemeClr>
              </a:solidFill>
            </a:ln>
            <a:effectLst/>
          </p:spPr>
          <p:txBody>
            <a:bodyPr lIns="97870" tIns="97870" rIns="97870" bIns="9787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730" indent="-342730" eaLnBrk="1" hangingPunct="1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36 pre-kindergarten programs  participated in a larger study across three time points, conducted in partnership with the Bank Street College of Education* </a:t>
              </a: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marL="342730" indent="-342730" eaLnBrk="1" hangingPunct="1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This analysis includes participants from Time 1 (October/November 2016): </a:t>
              </a:r>
            </a:p>
            <a:p>
              <a:pPr marL="1085680" lvl="1" indent="-342730" eaLnBrk="1" hangingPunct="1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28 professionals in leadership roles: education directors in community-based settings (68%) and instructional leaders in school-based settings (32%)</a:t>
              </a:r>
            </a:p>
            <a:p>
              <a:pPr marL="1085680" lvl="1" indent="-342730" eaLnBrk="1" hangingPunct="1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60 lead teachers</a:t>
              </a:r>
            </a:p>
            <a:p>
              <a:pPr lvl="1" indent="0" eaLnBrk="1" hangingPunct="1"/>
              <a:endParaRPr lang="en-US" sz="2000" dirty="0">
                <a:latin typeface="+mn-lt"/>
              </a:endParaRPr>
            </a:p>
            <a:p>
              <a:pPr marL="342730" indent="-342730" eaLnBrk="1" hangingPunct="1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Analyses presented here are from data obtained through structured interviews with ED/ILs and lead teachers.</a:t>
              </a:r>
            </a:p>
            <a:p>
              <a:pPr eaLnBrk="1" hangingPunct="1"/>
              <a:endParaRPr lang="en-US" sz="2000" dirty="0">
                <a:latin typeface="+mn-lt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14400" y="9906000"/>
              <a:ext cx="7022592" cy="457200"/>
            </a:xfrm>
            <a:prstGeom prst="rect">
              <a:avLst/>
            </a:prstGeom>
            <a:solidFill>
              <a:srgbClr val="BBE194"/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932" tIns="24466" rIns="48932" bIns="24466" rtlCol="0" anchor="ctr"/>
            <a:lstStyle/>
            <a:p>
              <a:pPr algn="ctr"/>
              <a:r>
                <a:rPr lang="en-US" sz="3000" b="1" dirty="0">
                  <a:solidFill>
                    <a:schemeClr val="tx1"/>
                  </a:solidFill>
                </a:rPr>
                <a:t>Sample and Methods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" y="14714854"/>
            <a:ext cx="7022592" cy="6978877"/>
            <a:chOff x="914400" y="14706600"/>
            <a:chExt cx="7022592" cy="6964271"/>
          </a:xfrm>
        </p:grpSpPr>
        <p:sp>
          <p:nvSpPr>
            <p:cNvPr id="54" name="Text Box 190"/>
            <p:cNvSpPr txBox="1">
              <a:spLocks noChangeArrowheads="1"/>
            </p:cNvSpPr>
            <p:nvPr/>
          </p:nvSpPr>
          <p:spPr bwMode="auto">
            <a:xfrm>
              <a:off x="914400" y="15163800"/>
              <a:ext cx="7022592" cy="650707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50000"/>
                </a:schemeClr>
              </a:solidFill>
            </a:ln>
            <a:effectLst/>
          </p:spPr>
          <p:txBody>
            <a:bodyPr lIns="97870" tIns="97870" rIns="97870" bIns="9787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2000" dirty="0">
                <a:latin typeface="+mn-lt"/>
              </a:endParaRPr>
            </a:p>
            <a:p>
              <a:pPr eaLnBrk="1" hangingPunct="1"/>
              <a:endParaRPr lang="en-US" sz="500" dirty="0">
                <a:latin typeface="+mn-lt"/>
              </a:endParaRPr>
            </a:p>
            <a:p>
              <a:pPr eaLnBrk="1" hangingPunct="1"/>
              <a:endParaRPr lang="en-US" sz="500" dirty="0">
                <a:latin typeface="+mn-lt"/>
              </a:endParaRPr>
            </a:p>
            <a:p>
              <a:pPr eaLnBrk="1" hangingPunct="1"/>
              <a:endParaRPr lang="en-US" sz="500" dirty="0">
                <a:latin typeface="+mn-lt"/>
              </a:endParaRPr>
            </a:p>
            <a:p>
              <a:pPr eaLnBrk="1" hangingPunct="1"/>
              <a:endParaRPr lang="en-US" sz="500" dirty="0">
                <a:latin typeface="+mn-lt"/>
              </a:endParaRPr>
            </a:p>
            <a:p>
              <a:pPr eaLnBrk="1" hangingPunct="1"/>
              <a:endParaRPr lang="en-US" sz="500" dirty="0">
                <a:latin typeface="+mn-lt"/>
              </a:endParaRPr>
            </a:p>
            <a:p>
              <a:pPr eaLnBrk="1" hangingPunct="1"/>
              <a:endParaRPr lang="en-US" sz="500" dirty="0">
                <a:latin typeface="+mn-lt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4400" y="14706600"/>
              <a:ext cx="7022592" cy="457200"/>
            </a:xfrm>
            <a:prstGeom prst="rect">
              <a:avLst/>
            </a:prstGeom>
            <a:solidFill>
              <a:srgbClr val="BBE194"/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932" tIns="24466" rIns="48932" bIns="24466" rtlCol="0" anchor="ctr"/>
            <a:lstStyle/>
            <a:p>
              <a:pPr algn="ctr"/>
              <a:r>
                <a:rPr lang="en-US" sz="3000" b="1" dirty="0">
                  <a:solidFill>
                    <a:schemeClr val="tx1"/>
                  </a:solidFill>
                </a:rPr>
                <a:t>Sample Characteristics</a:t>
              </a: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16639"/>
              </p:ext>
            </p:extLst>
          </p:nvPr>
        </p:nvGraphicFramePr>
        <p:xfrm>
          <a:off x="581576" y="15401095"/>
          <a:ext cx="6773839" cy="60522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5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84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96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Table 1.</a:t>
                      </a:r>
                      <a:r>
                        <a:rPr lang="en-US" sz="2000" b="1" baseline="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</a:rPr>
                        <a:t>Education of ED/ILs and lead teachers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3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Survey Questions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Survey Responses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% ED/ILs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(n=28)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% LTs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(n=60)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9173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Highest Education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Doctoral Degree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Master’s Degree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93%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78%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Bachelor’s Degree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Associate’s Degree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High School Diploma/GED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2%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14742">
                <a:tc>
                  <a:txBody>
                    <a:bodyPr/>
                    <a:lstStyle/>
                    <a:p>
                      <a:pPr marL="0" marR="0" indent="0" algn="ctr" defTabSz="313345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</a:rPr>
                        <a:t>State-issued Teaching Certification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Having any one of the following</a:t>
                      </a:r>
                      <a:r>
                        <a:rPr lang="en-US" sz="2000" baseline="0" dirty="0">
                          <a:effectLst/>
                        </a:rPr>
                        <a:t> certificates: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>
                          <a:effectLst/>
                        </a:rPr>
                        <a:t>Early Childhood</a:t>
                      </a:r>
                      <a:r>
                        <a:rPr lang="en-US" sz="2000" baseline="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(Birth </a:t>
                      </a:r>
                      <a:r>
                        <a:rPr lang="en-US" sz="2000" dirty="0">
                          <a:effectLst/>
                        </a:rPr>
                        <a:t>- Grade 2)</a:t>
                      </a:r>
                    </a:p>
                    <a:p>
                      <a:pPr marL="342900" marR="0" indent="-342900" algn="l" defTabSz="313345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Nursery, Kindergarten, and Grades 1-6</a:t>
                      </a:r>
                    </a:p>
                    <a:p>
                      <a:pPr marL="342900" marR="0" indent="-342900" algn="l" defTabSz="313345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Pre-Kindergarten - Grade 6</a:t>
                      </a:r>
                      <a:endParaRPr lang="en-US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8001000" y="2438400"/>
            <a:ext cx="16916400" cy="19255331"/>
            <a:chOff x="8686800" y="2470245"/>
            <a:chExt cx="15544801" cy="18519103"/>
          </a:xfrm>
        </p:grpSpPr>
        <p:sp>
          <p:nvSpPr>
            <p:cNvPr id="34" name="Rectangle 33"/>
            <p:cNvSpPr/>
            <p:nvPr/>
          </p:nvSpPr>
          <p:spPr>
            <a:xfrm>
              <a:off x="8686801" y="2470245"/>
              <a:ext cx="15544800" cy="501555"/>
            </a:xfrm>
            <a:prstGeom prst="rect">
              <a:avLst/>
            </a:prstGeom>
            <a:solidFill>
              <a:srgbClr val="BBE194"/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932" tIns="24466" rIns="48932" bIns="24466" rtlCol="0" anchor="ctr"/>
            <a:lstStyle/>
            <a:p>
              <a:pPr algn="ctr"/>
              <a:r>
                <a:rPr lang="en-US" sz="3000" b="1" dirty="0">
                  <a:solidFill>
                    <a:schemeClr val="tx1"/>
                  </a:solidFill>
                </a:rPr>
                <a:t>Key Findings</a:t>
              </a:r>
            </a:p>
          </p:txBody>
        </p:sp>
        <p:sp>
          <p:nvSpPr>
            <p:cNvPr id="30" name="Text Box 191"/>
            <p:cNvSpPr txBox="1">
              <a:spLocks noChangeArrowheads="1"/>
            </p:cNvSpPr>
            <p:nvPr/>
          </p:nvSpPr>
          <p:spPr bwMode="auto">
            <a:xfrm>
              <a:off x="8686800" y="2956045"/>
              <a:ext cx="15544800" cy="1803330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50000"/>
                </a:schemeClr>
              </a:solidFill>
            </a:ln>
            <a:effectLst/>
          </p:spPr>
          <p:txBody>
            <a:bodyPr wrap="square" lIns="97870" tIns="97870" rIns="97870" bIns="9787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endParaRPr lang="en-US" sz="2000" b="1" dirty="0">
                <a:latin typeface="+mn-lt"/>
              </a:endParaRPr>
            </a:p>
            <a:p>
              <a:endParaRPr lang="en-US" sz="2000" b="1" dirty="0">
                <a:latin typeface="+mn-lt"/>
              </a:endParaRPr>
            </a:p>
            <a:p>
              <a:endParaRPr lang="en-US" sz="2000" b="1" dirty="0">
                <a:latin typeface="+mn-lt"/>
              </a:endParaRPr>
            </a:p>
            <a:p>
              <a:endParaRPr lang="en-US" sz="2000" b="1" dirty="0">
                <a:latin typeface="+mn-lt"/>
              </a:endParaRPr>
            </a:p>
            <a:p>
              <a:endParaRPr lang="en-US" sz="2000" b="1" dirty="0">
                <a:latin typeface="+mn-lt"/>
              </a:endParaRPr>
            </a:p>
            <a:p>
              <a:endParaRPr lang="en-US" sz="2000" b="1" dirty="0">
                <a:latin typeface="+mn-lt"/>
              </a:endParaRPr>
            </a:p>
            <a:p>
              <a:endParaRPr lang="en-US" sz="2000" b="1" dirty="0">
                <a:latin typeface="+mn-lt"/>
              </a:endParaRPr>
            </a:p>
            <a:p>
              <a:endParaRPr lang="en-US" sz="2000" b="1" dirty="0">
                <a:latin typeface="+mn-lt"/>
              </a:endParaRPr>
            </a:p>
            <a:p>
              <a:endParaRPr lang="en-US" sz="2000" b="1" dirty="0">
                <a:latin typeface="+mn-lt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2100" dirty="0">
                <a:latin typeface="Calibri" pitchFamily="34" charset="0"/>
              </a:endParaRPr>
            </a:p>
            <a:p>
              <a:pPr eaLnBrk="1" hangingPunct="1"/>
              <a:endParaRPr lang="en-US" sz="12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  <a:p>
              <a:pPr eaLnBrk="1" hangingPunct="1"/>
              <a:endParaRPr lang="en-US" sz="500" dirty="0">
                <a:latin typeface="Calibri" pitchFamily="34" charset="0"/>
              </a:endParaRPr>
            </a:p>
          </p:txBody>
        </p:sp>
      </p:grp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4267821740"/>
              </p:ext>
            </p:extLst>
          </p:nvPr>
        </p:nvGraphicFramePr>
        <p:xfrm>
          <a:off x="8229600" y="3078983"/>
          <a:ext cx="8458200" cy="4894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788530869"/>
              </p:ext>
            </p:extLst>
          </p:nvPr>
        </p:nvGraphicFramePr>
        <p:xfrm>
          <a:off x="16942308" y="3150579"/>
          <a:ext cx="8458200" cy="48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val="3405193147"/>
              </p:ext>
            </p:extLst>
          </p:nvPr>
        </p:nvGraphicFramePr>
        <p:xfrm>
          <a:off x="8229600" y="82296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1431496572"/>
              </p:ext>
            </p:extLst>
          </p:nvPr>
        </p:nvGraphicFramePr>
        <p:xfrm>
          <a:off x="16840200" y="8229600"/>
          <a:ext cx="8458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5" name="Text Box 191"/>
          <p:cNvSpPr txBox="1">
            <a:spLocks noChangeArrowheads="1"/>
          </p:cNvSpPr>
          <p:nvPr/>
        </p:nvSpPr>
        <p:spPr bwMode="auto">
          <a:xfrm>
            <a:off x="8424040" y="15773400"/>
            <a:ext cx="9559159" cy="6230072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lIns="97870" tIns="97870" rIns="97870" bIns="9787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sz="2000" b="1" dirty="0">
                <a:latin typeface="+mn-lt"/>
              </a:rPr>
              <a:t>Predictors of ED/ILs’ Use of Research-informed Strategies to Support Teachers</a:t>
            </a:r>
          </a:p>
          <a:p>
            <a:pPr lvl="0"/>
            <a:endParaRPr lang="en-US" sz="500" dirty="0">
              <a:latin typeface="+mn-lt"/>
            </a:endParaRPr>
          </a:p>
          <a:p>
            <a:pPr lvl="0"/>
            <a:r>
              <a:rPr lang="en-US" sz="2000" dirty="0">
                <a:latin typeface="+mn-lt"/>
              </a:rPr>
              <a:t>Outcomes of </a:t>
            </a:r>
            <a:r>
              <a:rPr lang="en-US" sz="2000" dirty="0" smtClean="0">
                <a:latin typeface="+mn-lt"/>
              </a:rPr>
              <a:t>interest:</a:t>
            </a: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+mn-lt"/>
              </a:rPr>
              <a:t>ED/ILs’ use of strong coaching strategies used in classroom visits</a:t>
            </a:r>
            <a:r>
              <a:rPr lang="en-US" sz="2000" dirty="0">
                <a:latin typeface="+mn-lt"/>
              </a:rPr>
              <a:t> (a composite variable reflecting the reported frequency of “modeling,” “observation of a teacher intentionally trying out new practices,” “encouraging teacher’s reflection on practices,” and “collaborative planning to help teacher continue to try to improve specific practices before the next coaching session”)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+mn-lt"/>
              </a:rPr>
              <a:t>ED/ILs’ strong support for teachers’ use of practices that promote children’s social-emotional and language growth </a:t>
            </a:r>
            <a:r>
              <a:rPr lang="en-US" sz="2000" dirty="0">
                <a:latin typeface="+mn-lt"/>
              </a:rPr>
              <a:t>(a composite variable reflecting reported amount of focus on these practices during classroom visits)</a:t>
            </a:r>
          </a:p>
          <a:p>
            <a:pPr lvl="0"/>
            <a:endParaRPr lang="en-US" sz="1200" dirty="0">
              <a:latin typeface="+mn-lt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+mn-lt"/>
                <a:cs typeface="Arial" panose="020B0604020202020204" pitchFamily="34" charset="0"/>
              </a:rPr>
              <a:t>Independent variables: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ED/ILs’ state certification that includes preschool preservice training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The number of classrooms in a program site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ED/ILs’ reported obstacles to visiting classrooms (a composite variable reflecting how much three obstacles reduced the opportunity to conduct visits – emergencies, unexpected demands on time on-site and off-site)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Program’s community resource level (low, moderate, or high), reflecting neighborhood poverty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5438608" y="2438401"/>
            <a:ext cx="7022592" cy="8610599"/>
            <a:chOff x="24981408" y="2438400"/>
            <a:chExt cx="7022592" cy="8964819"/>
          </a:xfrm>
        </p:grpSpPr>
        <p:sp>
          <p:nvSpPr>
            <p:cNvPr id="49" name="Text Box 191"/>
            <p:cNvSpPr txBox="1">
              <a:spLocks noChangeArrowheads="1"/>
            </p:cNvSpPr>
            <p:nvPr/>
          </p:nvSpPr>
          <p:spPr bwMode="auto">
            <a:xfrm>
              <a:off x="24981408" y="2895600"/>
              <a:ext cx="7022592" cy="85076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3">
                  <a:lumMod val="50000"/>
                </a:schemeClr>
              </a:solidFill>
            </a:ln>
            <a:effectLst/>
          </p:spPr>
          <p:txBody>
            <a:bodyPr lIns="97870" tIns="97870" rIns="97870" bIns="9787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900" lvl="0" indent="-34290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Overall, fewer than a third of ED/ILs reported frequent use of effective coaching strategies (e.g., modeling, encouraging teacher reflection) and teachers reported less frequent use than ED/ILs; for example:  </a:t>
              </a:r>
            </a:p>
            <a:p>
              <a:pPr marL="685800" lvl="1" indent="-34290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29 percent of ED/ILs reported “asking teacher to comment on his/her teaching and plans for future activities,” compared to 10 percent of teachers.</a:t>
              </a:r>
            </a:p>
            <a:p>
              <a:pPr marL="685800" lvl="1" indent="-34290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25 percent of ED/ILs reported “observing teacher intentionally working on improving certain practices,” compared to 7 percent of teachers.</a:t>
              </a:r>
            </a:p>
            <a:p>
              <a:pPr marL="342900" lvl="0" indent="-34290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The percentage of ED/ILs reporting that they offer “strong support” for helping teachers use varied types of practices was highest</a:t>
              </a:r>
              <a:r>
                <a:rPr lang="en-US" sz="2000" i="1" dirty="0">
                  <a:latin typeface="+mn-lt"/>
                </a:rPr>
                <a:t> </a:t>
              </a:r>
              <a:r>
                <a:rPr lang="en-US" sz="2000" dirty="0">
                  <a:latin typeface="+mn-lt"/>
                </a:rPr>
                <a:t>for practices that promote children’s </a:t>
              </a:r>
              <a:r>
                <a:rPr lang="en-US" sz="2000" u="sng" dirty="0">
                  <a:latin typeface="+mn-lt"/>
                </a:rPr>
                <a:t>social-emotional growth</a:t>
              </a:r>
              <a:r>
                <a:rPr lang="en-US" sz="2000" dirty="0">
                  <a:latin typeface="+mn-lt"/>
                </a:rPr>
                <a:t> (61 %); less than half the ED/ILs reported “strong support” for helping teachers use practices that promote </a:t>
              </a:r>
              <a:r>
                <a:rPr lang="en-US" sz="2000" u="sng" dirty="0">
                  <a:latin typeface="+mn-lt"/>
                </a:rPr>
                <a:t>language skills</a:t>
              </a:r>
              <a:r>
                <a:rPr lang="en-US" sz="2000" dirty="0">
                  <a:latin typeface="+mn-lt"/>
                </a:rPr>
                <a:t> (46%) and practices that help teachers </a:t>
              </a:r>
              <a:r>
                <a:rPr lang="en-US" sz="2000" u="sng" dirty="0">
                  <a:latin typeface="+mn-lt"/>
                </a:rPr>
                <a:t>individualize learning supports</a:t>
              </a:r>
              <a:r>
                <a:rPr lang="en-US" sz="2000" dirty="0">
                  <a:latin typeface="+mn-lt"/>
                </a:rPr>
                <a:t> (43%).</a:t>
              </a:r>
            </a:p>
            <a:p>
              <a:pPr marL="685800" lvl="1" indent="-34290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Compared to ED/ILs, teachers reported receiving less support to use practices related to key domains: e.g., 38% reported “strong support” for social-emotional, 32% for language, and 28% for individualized learning supports.</a:t>
              </a:r>
            </a:p>
            <a:p>
              <a:pPr marL="342900" lvl="0" indent="-342900">
                <a:buFont typeface="Wingdings" panose="05000000000000000000" pitchFamily="2" charset="2"/>
                <a:buChar char="§"/>
              </a:pPr>
              <a:r>
                <a:rPr lang="en-US" sz="2000" dirty="0">
                  <a:latin typeface="+mn-lt"/>
                </a:rPr>
                <a:t>Factors that predicted ED/ILs use of effective coaching strategies were having state teaching certification that included “early childhood,” having fewer obstacles to conducting classroom visits, and being in a low-resource versus high or moderate resource community.  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4981408" y="2438400"/>
              <a:ext cx="7022592" cy="457200"/>
            </a:xfrm>
            <a:prstGeom prst="rect">
              <a:avLst/>
            </a:prstGeom>
            <a:solidFill>
              <a:srgbClr val="BBE194"/>
            </a:soli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932" tIns="24466" rIns="48932" bIns="24466" rtlCol="0" anchor="ctr"/>
            <a:lstStyle/>
            <a:p>
              <a:pPr algn="ctr"/>
              <a:r>
                <a:rPr lang="en-US" sz="3000" b="1" dirty="0">
                  <a:solidFill>
                    <a:schemeClr val="tx1"/>
                  </a:solidFill>
                </a:rPr>
                <a:t>Summary of Findings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910121"/>
              </p:ext>
            </p:extLst>
          </p:nvPr>
        </p:nvGraphicFramePr>
        <p:xfrm>
          <a:off x="18516600" y="13944600"/>
          <a:ext cx="5603695" cy="724439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33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25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74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54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dirty="0">
                          <a:effectLst/>
                          <a:latin typeface="+mn-lt"/>
                          <a:ea typeface="Arial"/>
                        </a:rPr>
                        <a:t>Table 2. </a:t>
                      </a:r>
                      <a:r>
                        <a:rPr lang="en-US" sz="1900" b="1" i="0" baseline="0" dirty="0" smtClean="0">
                          <a:effectLst/>
                          <a:latin typeface="+mn-lt"/>
                          <a:ea typeface="Arial"/>
                        </a:rPr>
                        <a:t>Regression results: Variables that predict strong coaching strategies and strong content focus</a:t>
                      </a:r>
                      <a:endParaRPr lang="en-US" sz="1900" b="1" i="0" dirty="0">
                        <a:effectLst/>
                        <a:latin typeface="+mn-lt"/>
                        <a:ea typeface="Arial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highlight>
                            <a:srgbClr val="FFFFFF"/>
                          </a:highlight>
                        </a:rPr>
                        <a:t>Strong coaching strategies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highlight>
                            <a:srgbClr val="FFFFFF"/>
                          </a:highlight>
                        </a:rPr>
                        <a:t>Strong content focus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47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</a:rPr>
                        <a:t>Intercept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7.463***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(1.341)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3.644***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(0.568)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highlight>
                            <a:srgbClr val="FFFFFF"/>
                          </a:highlight>
                        </a:rPr>
                        <a:t>Having state certification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3.058**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(1.128)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1.610***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(0.477)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highlight>
                            <a:srgbClr val="FFFFFF"/>
                          </a:highlight>
                        </a:rPr>
                        <a:t>Number of classrooms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0.022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(0.079)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-0.047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(0.033)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highlight>
                            <a:srgbClr val="FFFFFF"/>
                          </a:highlight>
                        </a:rPr>
                        <a:t>Obstacles to classroom visits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-0.620***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(0.199)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-0.198**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(0.084)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1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highlight>
                            <a:srgbClr val="FFFFFF"/>
                          </a:highlight>
                        </a:rPr>
                        <a:t>Having high resource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-3.618***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(1.189)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-1.956***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(0.503)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15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highlight>
                            <a:srgbClr val="FFFFFF"/>
                          </a:highlight>
                        </a:rPr>
                        <a:t>Having moderate resource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-1.423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(1.060)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-1.018**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(0.449)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6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highlight>
                            <a:srgbClr val="FFFFFF"/>
                          </a:highlight>
                        </a:rPr>
                        <a:t>R-squared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0.498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0.604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6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  <a:highlight>
                            <a:srgbClr val="FFFFFF"/>
                          </a:highlight>
                        </a:rPr>
                        <a:t>Observations</a:t>
                      </a:r>
                      <a:endParaRPr lang="en-US" sz="19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25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highlight>
                            <a:srgbClr val="FFFFFF"/>
                          </a:highlight>
                        </a:rPr>
                        <a:t>25</a:t>
                      </a:r>
                      <a:endParaRPr lang="en-US" sz="1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516600" y="21180623"/>
            <a:ext cx="48386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Standard errors in parentheses</a:t>
            </a:r>
            <a:r>
              <a:rPr lang="en-US" altLang="en-US" sz="1400" dirty="0">
                <a:cs typeface="Arial" pitchFamily="34" charset="0"/>
              </a:rPr>
              <a:t>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*** p&lt;0.01, ** p&lt;0.05, * p&lt;0.1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2" name="Text Box 193"/>
          <p:cNvSpPr txBox="1">
            <a:spLocks noChangeArrowheads="1"/>
          </p:cNvSpPr>
          <p:nvPr/>
        </p:nvSpPr>
        <p:spPr bwMode="auto">
          <a:xfrm>
            <a:off x="25438608" y="19278600"/>
            <a:ext cx="7022592" cy="2429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  <a:effectLst/>
        </p:spPr>
        <p:txBody>
          <a:bodyPr lIns="97870" tIns="97870" rIns="97870" bIns="9787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+mn-lt"/>
              </a:rPr>
              <a:t>REFERENCES</a:t>
            </a:r>
          </a:p>
          <a:p>
            <a:r>
              <a:rPr lang="en-US" sz="1400" dirty="0">
                <a:latin typeface="+mn-lt"/>
              </a:rPr>
              <a:t>Dickinson, D. K. (2011). Teachers’ language practices and academic outcomes of preschool</a:t>
            </a:r>
          </a:p>
          <a:p>
            <a:r>
              <a:rPr lang="en-US" sz="1400" dirty="0">
                <a:latin typeface="+mn-lt"/>
              </a:rPr>
              <a:t>     children.</a:t>
            </a:r>
            <a:r>
              <a:rPr lang="en-US" sz="1400" i="1" dirty="0">
                <a:latin typeface="+mn-lt"/>
              </a:rPr>
              <a:t> Science</a:t>
            </a:r>
            <a:r>
              <a:rPr lang="en-US" sz="1400" dirty="0">
                <a:latin typeface="+mn-lt"/>
              </a:rPr>
              <a:t>, 333(6045), 964-967.</a:t>
            </a:r>
          </a:p>
          <a:p>
            <a:r>
              <a:rPr lang="en-US" sz="1400" dirty="0">
                <a:latin typeface="+mn-lt"/>
              </a:rPr>
              <a:t>Pacchiano, D., Klein, R., &amp; Hawley, M. S. (2016). Job-Embedded Professional Learning Essential</a:t>
            </a:r>
          </a:p>
          <a:p>
            <a:r>
              <a:rPr lang="en-US" sz="1400" dirty="0">
                <a:latin typeface="+mn-lt"/>
              </a:rPr>
              <a:t>     to Improving Teaching and Learning in Early Education. Ounce of Prevention Fund.</a:t>
            </a:r>
          </a:p>
          <a:p>
            <a:r>
              <a:rPr lang="en-US" sz="1400" dirty="0">
                <a:latin typeface="+mn-lt"/>
              </a:rPr>
              <a:t>Snyder, P. A., Hemmeter, M. L., &amp; Fox, L. (2015). Supporting implementation of evidence-         </a:t>
            </a:r>
          </a:p>
          <a:p>
            <a:r>
              <a:rPr lang="en-US" sz="1400" dirty="0">
                <a:latin typeface="+mn-lt"/>
              </a:rPr>
              <a:t>     based practices through practice-based coaching. Topics in Early Childhood Special</a:t>
            </a:r>
          </a:p>
          <a:p>
            <a:r>
              <a:rPr lang="en-US" sz="1400" dirty="0">
                <a:latin typeface="+mn-lt"/>
              </a:rPr>
              <a:t>     Education, 35(3), 133-143.</a:t>
            </a:r>
          </a:p>
          <a:p>
            <a:endParaRPr lang="en-US" sz="500" dirty="0">
              <a:latin typeface="+mn-lt"/>
            </a:endParaRPr>
          </a:p>
          <a:p>
            <a:r>
              <a:rPr lang="en-US" sz="1400" dirty="0">
                <a:latin typeface="+mn-lt"/>
              </a:rPr>
              <a:t>*The larger study team includes Faith Lamb-Parker (co-PI), Veronica Benavides, and other researchers at the Bank Street Center on Culture, Race, and Equity.</a:t>
            </a:r>
          </a:p>
        </p:txBody>
      </p:sp>
      <p:sp>
        <p:nvSpPr>
          <p:cNvPr id="2" name="Rectangle 1"/>
          <p:cNvSpPr/>
          <p:nvPr/>
        </p:nvSpPr>
        <p:spPr>
          <a:xfrm>
            <a:off x="8424041" y="13487400"/>
            <a:ext cx="9406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ED/ILs were asked to report on the obstacles to visiting classrooms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86% reported unexpected demands on his/her time </a:t>
            </a:r>
            <a:r>
              <a:rPr lang="en-US" sz="2000" u="sng" dirty="0"/>
              <a:t>at the site</a:t>
            </a:r>
            <a:r>
              <a:rPr lang="en-US" sz="2000" dirty="0"/>
              <a:t> as being a very strong or fairly strong factor. 11% reported this was a weak factor.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39% reported unexpected demands on his/her time </a:t>
            </a:r>
            <a:r>
              <a:rPr lang="en-US" sz="2000" u="sng" dirty="0"/>
              <a:t>off the site</a:t>
            </a:r>
            <a:r>
              <a:rPr lang="en-US" sz="2000" dirty="0"/>
              <a:t> as being a very strong or fairly strong factor. 4% reported this was a weak factor.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25% reported an emergency as being a very strong or fairly strong factor. 11% reported this was a weak factor.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33400"/>
            <a:ext cx="2536937" cy="162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1293</Words>
  <Application>Microsoft Office PowerPoint</Application>
  <PresentationFormat>Custom</PresentationFormat>
  <Paragraphs>231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Jay Larson</dc:creator>
  <dc:description>Quality poster printing
www.genigraphics.com
1-800-790-4001</dc:description>
  <cp:lastModifiedBy>Maribel Granja</cp:lastModifiedBy>
  <cp:revision>200</cp:revision>
  <cp:lastPrinted>2013-02-12T02:21:55Z</cp:lastPrinted>
  <dcterms:created xsi:type="dcterms:W3CDTF">2013-02-10T21:14:48Z</dcterms:created>
  <dcterms:modified xsi:type="dcterms:W3CDTF">2019-11-26T02:22:56Z</dcterms:modified>
</cp:coreProperties>
</file>