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63" r:id="rId2"/>
    <p:sldId id="260" r:id="rId3"/>
    <p:sldId id="261" r:id="rId4"/>
    <p:sldId id="258"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2" autoAdjust="0"/>
    <p:restoredTop sz="94660"/>
  </p:normalViewPr>
  <p:slideViewPr>
    <p:cSldViewPr snapToGrid="0">
      <p:cViewPr varScale="1">
        <p:scale>
          <a:sx n="106" d="100"/>
          <a:sy n="106" d="100"/>
        </p:scale>
        <p:origin x="6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2A371F2-B8F5-479C-AF10-BD938D0A676E}" type="datetimeFigureOut">
              <a:rPr lang="en-US" smtClean="0"/>
              <a:t>12/5/19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16048E6-4D3C-41E3-A79D-7A79AB05DE00}"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429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371F2-B8F5-479C-AF10-BD938D0A676E}"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404394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371F2-B8F5-479C-AF10-BD938D0A676E}"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380198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371F2-B8F5-479C-AF10-BD938D0A676E}"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1894934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2A371F2-B8F5-479C-AF10-BD938D0A676E}" type="datetimeFigureOut">
              <a:rPr lang="en-US" smtClean="0"/>
              <a:t>12/5/19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16048E6-4D3C-41E3-A79D-7A79AB05DE00}"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474610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A371F2-B8F5-479C-AF10-BD938D0A676E}"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330982251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A371F2-B8F5-479C-AF10-BD938D0A676E}" type="datetimeFigureOut">
              <a:rPr lang="en-US" smtClean="0"/>
              <a:t>12/5/19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16228594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A371F2-B8F5-479C-AF10-BD938D0A676E}" type="datetimeFigureOut">
              <a:rPr lang="en-US" smtClean="0"/>
              <a:t>12/5/19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426757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371F2-B8F5-479C-AF10-BD938D0A676E}" type="datetimeFigureOut">
              <a:rPr lang="en-US" smtClean="0"/>
              <a:t>12/5/19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1575743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F2A371F2-B8F5-479C-AF10-BD938D0A676E}" type="datetimeFigureOut">
              <a:rPr lang="en-US" smtClean="0"/>
              <a:t>12/5/19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16048E6-4D3C-41E3-A79D-7A79AB05DE00}"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11956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F2A371F2-B8F5-479C-AF10-BD938D0A676E}" type="datetimeFigureOut">
              <a:rPr lang="en-US" smtClean="0"/>
              <a:t>12/5/19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16048E6-4D3C-41E3-A79D-7A79AB05DE00}" type="slidenum">
              <a:rPr lang="en-US" smtClean="0"/>
              <a:t>‹#›</a:t>
            </a:fld>
            <a:endParaRPr lang="en-US"/>
          </a:p>
        </p:txBody>
      </p:sp>
    </p:spTree>
    <p:extLst>
      <p:ext uri="{BB962C8B-B14F-4D97-AF65-F5344CB8AC3E}">
        <p14:creationId xmlns:p14="http://schemas.microsoft.com/office/powerpoint/2010/main" val="386741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2A371F2-B8F5-479C-AF10-BD938D0A676E}" type="datetimeFigureOut">
              <a:rPr lang="en-US" smtClean="0"/>
              <a:t>12/5/19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16048E6-4D3C-41E3-A79D-7A79AB05DE00}"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590714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CABD696-7B9F-F24C-8CFA-9C1A2620DBE9}"/>
              </a:ext>
            </a:extLst>
          </p:cNvPr>
          <p:cNvSpPr>
            <a:spLocks noGrp="1"/>
          </p:cNvSpPr>
          <p:nvPr>
            <p:ph type="ctrTitle"/>
          </p:nvPr>
        </p:nvSpPr>
        <p:spPr>
          <a:xfrm>
            <a:off x="1078523" y="1098388"/>
            <a:ext cx="10318418" cy="2952912"/>
          </a:xfrm>
        </p:spPr>
        <p:txBody>
          <a:bodyPr/>
          <a:lstStyle/>
          <a:p>
            <a:r>
              <a:rPr lang="en-US" sz="4000" cap="none" dirty="0">
                <a:solidFill>
                  <a:schemeClr val="tx2">
                    <a:lumMod val="90000"/>
                    <a:lumOff val="10000"/>
                  </a:schemeClr>
                </a:solidFill>
              </a:rPr>
              <a:t>Classroom Quality and Support for Dual Language learners in New York City</a:t>
            </a:r>
          </a:p>
        </p:txBody>
      </p:sp>
      <p:sp>
        <p:nvSpPr>
          <p:cNvPr id="10" name="Subtitle 9">
            <a:extLst>
              <a:ext uri="{FF2B5EF4-FFF2-40B4-BE49-F238E27FC236}">
                <a16:creationId xmlns:a16="http://schemas.microsoft.com/office/drawing/2014/main" id="{54955ADB-DB13-774D-9E9C-E820D4EDC346}"/>
              </a:ext>
            </a:extLst>
          </p:cNvPr>
          <p:cNvSpPr>
            <a:spLocks noGrp="1"/>
          </p:cNvSpPr>
          <p:nvPr>
            <p:ph type="subTitle" idx="1"/>
          </p:nvPr>
        </p:nvSpPr>
        <p:spPr>
          <a:xfrm>
            <a:off x="2329345" y="4051300"/>
            <a:ext cx="8045373" cy="2349500"/>
          </a:xfrm>
        </p:spPr>
        <p:txBody>
          <a:bodyPr>
            <a:normAutofit lnSpcReduction="10000"/>
          </a:bodyPr>
          <a:lstStyle/>
          <a:p>
            <a:r>
              <a:rPr lang="en-US" cap="none" dirty="0">
                <a:solidFill>
                  <a:schemeClr val="tx2">
                    <a:lumMod val="90000"/>
                    <a:lumOff val="10000"/>
                  </a:schemeClr>
                </a:solidFill>
              </a:rPr>
              <a:t>Tiedan Huang</a:t>
            </a:r>
          </a:p>
          <a:p>
            <a:r>
              <a:rPr lang="en-US" cap="none" dirty="0">
                <a:solidFill>
                  <a:schemeClr val="tx2">
                    <a:lumMod val="90000"/>
                    <a:lumOff val="10000"/>
                  </a:schemeClr>
                </a:solidFill>
              </a:rPr>
              <a:t>Chun Zhang</a:t>
            </a:r>
          </a:p>
          <a:p>
            <a:r>
              <a:rPr lang="en-US" cap="none" dirty="0">
                <a:solidFill>
                  <a:schemeClr val="tx2">
                    <a:lumMod val="90000"/>
                    <a:lumOff val="10000"/>
                  </a:schemeClr>
                </a:solidFill>
              </a:rPr>
              <a:t>Caitlin Coe</a:t>
            </a:r>
          </a:p>
          <a:p>
            <a:endParaRPr lang="en-US" cap="none" dirty="0">
              <a:solidFill>
                <a:schemeClr val="tx2">
                  <a:lumMod val="90000"/>
                  <a:lumOff val="10000"/>
                </a:schemeClr>
              </a:solidFill>
            </a:endParaRPr>
          </a:p>
          <a:p>
            <a:r>
              <a:rPr lang="en-US" cap="none" dirty="0">
                <a:solidFill>
                  <a:schemeClr val="tx2">
                    <a:lumMod val="90000"/>
                    <a:lumOff val="10000"/>
                  </a:schemeClr>
                </a:solidFill>
              </a:rPr>
              <a:t>Graduate School of Education</a:t>
            </a:r>
          </a:p>
          <a:p>
            <a:r>
              <a:rPr lang="en-US" cap="none" dirty="0">
                <a:solidFill>
                  <a:schemeClr val="tx2">
                    <a:lumMod val="90000"/>
                    <a:lumOff val="10000"/>
                  </a:schemeClr>
                </a:solidFill>
              </a:rPr>
              <a:t>Fordham University</a:t>
            </a:r>
          </a:p>
          <a:p>
            <a:endParaRPr lang="en-US" cap="none" dirty="0"/>
          </a:p>
        </p:txBody>
      </p:sp>
    </p:spTree>
    <p:extLst>
      <p:ext uri="{BB962C8B-B14F-4D97-AF65-F5344CB8AC3E}">
        <p14:creationId xmlns:p14="http://schemas.microsoft.com/office/powerpoint/2010/main" val="400060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13FF9-3920-432C-A94E-3AB89BABDD50}"/>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00BC406B-E3B3-4653-94BE-A608E0A61D43}"/>
              </a:ext>
            </a:extLst>
          </p:cNvPr>
          <p:cNvSpPr>
            <a:spLocks noGrp="1"/>
          </p:cNvSpPr>
          <p:nvPr>
            <p:ph idx="1"/>
          </p:nvPr>
        </p:nvSpPr>
        <p:spPr/>
        <p:txBody>
          <a:bodyPr>
            <a:normAutofit/>
          </a:bodyPr>
          <a:lstStyle/>
          <a:p>
            <a:r>
              <a:rPr lang="en-US" dirty="0"/>
              <a:t>The main purpose of the study was to examine how well New York City’s universal prekindergarten (UPK) programs served their dual language learners (DLLs). </a:t>
            </a:r>
          </a:p>
          <a:p>
            <a:r>
              <a:rPr lang="en-US" dirty="0"/>
              <a:t>Using stratified random sampling, we selected 50 UPK classrooms across the city.  These classrooms differed in program delivery model, resource provision, and the concentration of DLLs.</a:t>
            </a:r>
          </a:p>
          <a:p>
            <a:r>
              <a:rPr lang="en-US" dirty="0"/>
              <a:t>Using structured, direct observations, we focused on high-quality interactions between teachers and students, as well as ways in which teachers nurtured a culturally responsive environment and supported DLLs’ acquisition of English and their home language.</a:t>
            </a:r>
          </a:p>
        </p:txBody>
      </p:sp>
    </p:spTree>
    <p:extLst>
      <p:ext uri="{BB962C8B-B14F-4D97-AF65-F5344CB8AC3E}">
        <p14:creationId xmlns:p14="http://schemas.microsoft.com/office/powerpoint/2010/main" val="213357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03ED2-84F8-469A-B8DB-BF9F026203D0}"/>
              </a:ext>
            </a:extLst>
          </p:cNvPr>
          <p:cNvSpPr>
            <a:spLocks noGrp="1"/>
          </p:cNvSpPr>
          <p:nvPr>
            <p:ph type="title"/>
          </p:nvPr>
        </p:nvSpPr>
        <p:spPr/>
        <p:txBody>
          <a:bodyPr/>
          <a:lstStyle/>
          <a:p>
            <a:pPr algn="ctr"/>
            <a:r>
              <a:rPr lang="en-US" dirty="0"/>
              <a:t>Rationale</a:t>
            </a:r>
          </a:p>
        </p:txBody>
      </p:sp>
      <p:sp>
        <p:nvSpPr>
          <p:cNvPr id="3" name="Content Placeholder 2">
            <a:extLst>
              <a:ext uri="{FF2B5EF4-FFF2-40B4-BE49-F238E27FC236}">
                <a16:creationId xmlns:a16="http://schemas.microsoft.com/office/drawing/2014/main" id="{CFD1972F-44D3-4CD4-BE14-B995BED16423}"/>
              </a:ext>
            </a:extLst>
          </p:cNvPr>
          <p:cNvSpPr>
            <a:spLocks noGrp="1"/>
          </p:cNvSpPr>
          <p:nvPr>
            <p:ph idx="1"/>
          </p:nvPr>
        </p:nvSpPr>
        <p:spPr>
          <a:xfrm>
            <a:off x="1251678" y="1874517"/>
            <a:ext cx="10178322" cy="4225494"/>
          </a:xfrm>
        </p:spPr>
        <p:txBody>
          <a:bodyPr>
            <a:normAutofit fontScale="92500"/>
          </a:bodyPr>
          <a:lstStyle/>
          <a:p>
            <a:r>
              <a:rPr lang="en-US" dirty="0"/>
              <a:t>Guided by social-interactionist and sociocultural theories, warm and sensitive interactions with caring adults in organized, well-managed preschool classrooms are linked to development of prosocial skills and reduction in problematic behavior.</a:t>
            </a:r>
          </a:p>
          <a:p>
            <a:r>
              <a:rPr lang="en-US" dirty="0"/>
              <a:t>Supportive, instructionally rigorous teacher-child interactions, including responsive feedback and language stimulation and modeling lead to young children’s literacy and language development.</a:t>
            </a:r>
          </a:p>
          <a:p>
            <a:r>
              <a:rPr lang="en-US" dirty="0"/>
              <a:t> Teachers facilitate children’s acquisition of English when they: </a:t>
            </a:r>
          </a:p>
          <a:p>
            <a:pPr marL="914400" lvl="1" indent="-457200">
              <a:buFont typeface="+mj-lt"/>
              <a:buAutoNum type="alphaLcParenR"/>
            </a:pPr>
            <a:r>
              <a:rPr lang="en-US" dirty="0"/>
              <a:t>take into account DLLs’ cultural and linguistic backgrounds in constructing both the classroom environment and learning activities, </a:t>
            </a:r>
          </a:p>
          <a:p>
            <a:pPr marL="914400" lvl="1" indent="-457200">
              <a:buFont typeface="+mj-lt"/>
              <a:buAutoNum type="alphaLcParenR"/>
            </a:pPr>
            <a:r>
              <a:rPr lang="en-US" dirty="0"/>
              <a:t>consistently integrate DLLs’ backgrounds into rich, rigorous teacher-student interactions, and </a:t>
            </a:r>
          </a:p>
          <a:p>
            <a:pPr marL="914400" lvl="1" indent="-457200">
              <a:buFont typeface="+mj-lt"/>
              <a:buAutoNum type="alphaLcParenR"/>
            </a:pPr>
            <a:r>
              <a:rPr lang="en-US" dirty="0"/>
              <a:t>employ specific instructional strategies (e.g., explicit vocabulary discussion and expansions, providing rich read-aloud experiences, fine-tuning communication to DLLs’ level of English proficiency).</a:t>
            </a:r>
          </a:p>
        </p:txBody>
      </p:sp>
    </p:spTree>
    <p:extLst>
      <p:ext uri="{BB962C8B-B14F-4D97-AF65-F5344CB8AC3E}">
        <p14:creationId xmlns:p14="http://schemas.microsoft.com/office/powerpoint/2010/main" val="315537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AAF8-F230-4DF1-8DBF-32798F26F1BE}"/>
              </a:ext>
            </a:extLst>
          </p:cNvPr>
          <p:cNvSpPr>
            <a:spLocks noGrp="1"/>
          </p:cNvSpPr>
          <p:nvPr>
            <p:ph type="title"/>
          </p:nvPr>
        </p:nvSpPr>
        <p:spPr/>
        <p:txBody>
          <a:bodyPr>
            <a:normAutofit/>
          </a:bodyPr>
          <a:lstStyle/>
          <a:p>
            <a:pPr algn="ctr"/>
            <a:r>
              <a:rPr lang="en-US" altLang="en-US" dirty="0">
                <a:solidFill>
                  <a:srgbClr val="000000"/>
                </a:solidFill>
                <a:cs typeface="Segoe UI" panose="020B0502040204020203" pitchFamily="34" charset="0"/>
              </a:rPr>
              <a:t>Method</a:t>
            </a:r>
            <a:br>
              <a:rPr kumimoji="0" lang="en-US" altLang="en-US" sz="6000" b="0" i="0" u="none" strike="noStrike" cap="none" normalizeH="0" baseline="0" dirty="0">
                <a:ln>
                  <a:noFill/>
                </a:ln>
                <a:solidFill>
                  <a:schemeClr val="tx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F64F097-F0A9-4ADA-B450-405AF6A0B234}"/>
              </a:ext>
            </a:extLst>
          </p:cNvPr>
          <p:cNvSpPr>
            <a:spLocks noGrp="1"/>
          </p:cNvSpPr>
          <p:nvPr>
            <p:ph idx="1"/>
          </p:nvPr>
        </p:nvSpPr>
        <p:spPr>
          <a:xfrm>
            <a:off x="1251678" y="1663700"/>
            <a:ext cx="10178322" cy="4940299"/>
          </a:xfrm>
        </p:spPr>
        <p:txBody>
          <a:bodyPr>
            <a:normAutofit/>
          </a:bodyPr>
          <a:lstStyle/>
          <a:p>
            <a:pPr marL="619125" indent="-571500">
              <a:spcBef>
                <a:spcPts val="0"/>
              </a:spcBef>
              <a:defRPr/>
            </a:pPr>
            <a:r>
              <a:rPr lang="en-US" b="1" i="1" dirty="0"/>
              <a:t>Study design: </a:t>
            </a:r>
            <a:r>
              <a:rPr lang="en-US" dirty="0"/>
              <a:t>Quantitative, descriptive</a:t>
            </a:r>
          </a:p>
          <a:p>
            <a:pPr marL="619125" indent="-571500">
              <a:spcBef>
                <a:spcPts val="0"/>
              </a:spcBef>
              <a:defRPr/>
            </a:pPr>
            <a:r>
              <a:rPr lang="en-US" b="1" i="1" dirty="0"/>
              <a:t>Sampling method: </a:t>
            </a:r>
            <a:r>
              <a:rPr lang="en-US" dirty="0"/>
              <a:t>stratified random sampling</a:t>
            </a:r>
          </a:p>
          <a:p>
            <a:pPr marL="619125" indent="-571500">
              <a:spcBef>
                <a:spcPts val="0"/>
              </a:spcBef>
              <a:defRPr/>
            </a:pPr>
            <a:r>
              <a:rPr lang="en-US" b="1" i="1" dirty="0"/>
              <a:t>Sample size: </a:t>
            </a:r>
            <a:r>
              <a:rPr lang="en-US" dirty="0"/>
              <a:t>50 classrooms from 50 UPK sites</a:t>
            </a:r>
          </a:p>
          <a:p>
            <a:pPr marL="619125" indent="-571500">
              <a:spcBef>
                <a:spcPts val="0"/>
              </a:spcBef>
              <a:defRPr/>
            </a:pPr>
            <a:r>
              <a:rPr lang="en-US" b="1" i="1" dirty="0"/>
              <a:t>Instruments: </a:t>
            </a:r>
            <a:r>
              <a:rPr lang="en-US" dirty="0"/>
              <a:t>CLASS &amp; CASELA</a:t>
            </a:r>
          </a:p>
          <a:p>
            <a:pPr marL="619125" indent="-571500">
              <a:spcBef>
                <a:spcPts val="0"/>
              </a:spcBef>
              <a:defRPr/>
            </a:pPr>
            <a:r>
              <a:rPr lang="en-US" b="1" i="1" dirty="0"/>
              <a:t>Procedure:</a:t>
            </a:r>
          </a:p>
          <a:p>
            <a:pPr marL="1304925" lvl="2" indent="-342900">
              <a:spcBef>
                <a:spcPts val="0"/>
              </a:spcBef>
              <a:buFont typeface="+mj-lt"/>
              <a:buAutoNum type="arabicParenR"/>
              <a:defRPr/>
            </a:pPr>
            <a:r>
              <a:rPr lang="en-US" dirty="0"/>
              <a:t>Researchers were trained by certified trainers to use both instruments </a:t>
            </a:r>
          </a:p>
          <a:p>
            <a:pPr marL="1304925" lvl="2" indent="-342900">
              <a:spcBef>
                <a:spcPts val="0"/>
              </a:spcBef>
              <a:buFont typeface="+mj-lt"/>
              <a:buAutoNum type="arabicParenR"/>
              <a:defRPr/>
            </a:pPr>
            <a:r>
              <a:rPr lang="en-US" dirty="0"/>
              <a:t>Reliability established prior to site visits</a:t>
            </a:r>
          </a:p>
          <a:p>
            <a:pPr marL="1304925" lvl="2" indent="-342900">
              <a:spcBef>
                <a:spcPts val="0"/>
              </a:spcBef>
              <a:buFont typeface="+mj-lt"/>
              <a:buAutoNum type="arabicParenR"/>
              <a:defRPr/>
            </a:pPr>
            <a:r>
              <a:rPr lang="en-US" dirty="0"/>
              <a:t>Multiple cycles of observations or extended/repeated visits conducted at each site</a:t>
            </a:r>
          </a:p>
          <a:p>
            <a:pPr marL="619125" indent="-571500">
              <a:spcBef>
                <a:spcPts val="0"/>
              </a:spcBef>
              <a:defRPr/>
            </a:pPr>
            <a:r>
              <a:rPr lang="en-US" b="1" i="1" dirty="0"/>
              <a:t>Data analyses: </a:t>
            </a:r>
          </a:p>
          <a:p>
            <a:pPr marL="1304925" lvl="2" indent="-342900">
              <a:spcBef>
                <a:spcPts val="0"/>
              </a:spcBef>
              <a:buFont typeface="+mj-lt"/>
              <a:buAutoNum type="arabicParenR"/>
              <a:defRPr/>
            </a:pPr>
            <a:r>
              <a:rPr lang="en-US" dirty="0"/>
              <a:t>Descriptive statistics </a:t>
            </a:r>
          </a:p>
          <a:p>
            <a:pPr marL="1304925" lvl="2" indent="-342900">
              <a:spcBef>
                <a:spcPts val="0"/>
              </a:spcBef>
              <a:buFont typeface="+mj-lt"/>
              <a:buAutoNum type="arabicParenR"/>
              <a:defRPr/>
            </a:pPr>
            <a:r>
              <a:rPr lang="en-US" dirty="0"/>
              <a:t>Horizontal equity analysis </a:t>
            </a:r>
          </a:p>
          <a:p>
            <a:pPr marL="1304925" lvl="2" indent="-342900">
              <a:spcBef>
                <a:spcPts val="0"/>
              </a:spcBef>
              <a:buFont typeface="+mj-lt"/>
              <a:buAutoNum type="arabicParenR"/>
              <a:defRPr/>
            </a:pPr>
            <a:r>
              <a:rPr lang="en-US" dirty="0"/>
              <a:t>Cluster analysis</a:t>
            </a:r>
          </a:p>
          <a:p>
            <a:pPr marL="1304925" lvl="2" indent="-342900">
              <a:spcBef>
                <a:spcPts val="0"/>
              </a:spcBef>
              <a:buFont typeface="+mj-lt"/>
              <a:buAutoNum type="arabicParenR"/>
              <a:defRPr/>
            </a:pPr>
            <a:r>
              <a:rPr lang="en-US" dirty="0"/>
              <a:t>MANOVA</a:t>
            </a:r>
          </a:p>
        </p:txBody>
      </p:sp>
    </p:spTree>
    <p:extLst>
      <p:ext uri="{BB962C8B-B14F-4D97-AF65-F5344CB8AC3E}">
        <p14:creationId xmlns:p14="http://schemas.microsoft.com/office/powerpoint/2010/main" val="86407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AEC4A-635E-4482-9113-893CD8660CA0}"/>
              </a:ext>
            </a:extLst>
          </p:cNvPr>
          <p:cNvSpPr>
            <a:spLocks noGrp="1"/>
          </p:cNvSpPr>
          <p:nvPr>
            <p:ph type="title"/>
          </p:nvPr>
        </p:nvSpPr>
        <p:spPr/>
        <p:txBody>
          <a:bodyPr/>
          <a:lstStyle/>
          <a:p>
            <a:pPr algn="ctr"/>
            <a:r>
              <a:rPr lang="en-US" altLang="en-US" dirty="0">
                <a:solidFill>
                  <a:srgbClr val="000000"/>
                </a:solidFill>
                <a:cs typeface="Segoe UI" panose="020B0502040204020203" pitchFamily="34" charset="0"/>
              </a:rPr>
              <a:t>Key Take-way Messages (1)</a:t>
            </a:r>
            <a:endParaRPr lang="en-US" dirty="0"/>
          </a:p>
        </p:txBody>
      </p:sp>
      <p:sp>
        <p:nvSpPr>
          <p:cNvPr id="3" name="Content Placeholder 2">
            <a:extLst>
              <a:ext uri="{FF2B5EF4-FFF2-40B4-BE49-F238E27FC236}">
                <a16:creationId xmlns:a16="http://schemas.microsoft.com/office/drawing/2014/main" id="{57FEE741-0D77-4E30-B233-39608485AB9E}"/>
              </a:ext>
            </a:extLst>
          </p:cNvPr>
          <p:cNvSpPr>
            <a:spLocks noGrp="1"/>
          </p:cNvSpPr>
          <p:nvPr>
            <p:ph idx="1"/>
          </p:nvPr>
        </p:nvSpPr>
        <p:spPr>
          <a:xfrm>
            <a:off x="1251678" y="2286001"/>
            <a:ext cx="10178322" cy="3777915"/>
          </a:xfrm>
        </p:spPr>
        <p:txBody>
          <a:bodyPr>
            <a:normAutofit fontScale="92500" lnSpcReduction="10000"/>
          </a:bodyPr>
          <a:lstStyle/>
          <a:p>
            <a:pPr marL="457200" indent="-457200">
              <a:buFont typeface="+mj-lt"/>
              <a:buAutoNum type="arabicPeriod"/>
            </a:pPr>
            <a:r>
              <a:rPr lang="en-US" dirty="0">
                <a:latin typeface="Arial" panose="020B0604020202020204" pitchFamily="34" charset="0"/>
                <a:cs typeface="Arial" panose="020B0604020202020204" pitchFamily="34" charset="0"/>
              </a:rPr>
              <a:t>Sites that (1) systematically collected information about families, (2) integrated students’ cultural/language backgrounds into the life of the classroom, and (3) engaged families in their children’s language and literacy development had higher indicators of quality across CLASS dimensions of Emotional Support, Classroom Management, and Instructional Support.</a:t>
            </a:r>
          </a:p>
          <a:p>
            <a:pPr marL="457200" indent="-457200">
              <a:buFont typeface="+mj-lt"/>
              <a:buAutoNum type="arabicPeriod"/>
            </a:pPr>
            <a:r>
              <a:rPr lang="en-US" dirty="0">
                <a:latin typeface="Arial" panose="020B0604020202020204" pitchFamily="34" charset="0"/>
                <a:cs typeface="Arial" panose="020B0604020202020204" pitchFamily="34" charset="0"/>
              </a:rPr>
              <a:t>Teachers mainly focused on DLLs’ acquisition of English; facilitating development of the home language was rarely observed. Attention to the acquisition/maintenance of DLLs’ home language will enhance students’ development in both languages.</a:t>
            </a:r>
          </a:p>
          <a:p>
            <a:pPr marL="457200" indent="-457200">
              <a:buFont typeface="+mj-lt"/>
              <a:buAutoNum type="arabicPeriod"/>
            </a:pPr>
            <a:r>
              <a:rPr lang="en-US" dirty="0">
                <a:latin typeface="Arial" panose="020B0604020202020204" pitchFamily="34" charset="0"/>
                <a:cs typeface="Arial" panose="020B0604020202020204" pitchFamily="34" charset="0"/>
              </a:rPr>
              <a:t>The quality of teacher-child interactions was uneven across sites. However, the sites that demonstrated high quality practices (e.g., cultural integration, development of home and English language, instructional support) can help inform professional development experiences for sites that need additional support.</a:t>
            </a:r>
          </a:p>
        </p:txBody>
      </p:sp>
    </p:spTree>
    <p:extLst>
      <p:ext uri="{BB962C8B-B14F-4D97-AF65-F5344CB8AC3E}">
        <p14:creationId xmlns:p14="http://schemas.microsoft.com/office/powerpoint/2010/main" val="316991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F8B4D-D9AD-460B-AD2B-8E68CD5712D9}"/>
              </a:ext>
            </a:extLst>
          </p:cNvPr>
          <p:cNvSpPr>
            <a:spLocks noGrp="1"/>
          </p:cNvSpPr>
          <p:nvPr>
            <p:ph type="title"/>
          </p:nvPr>
        </p:nvSpPr>
        <p:spPr/>
        <p:txBody>
          <a:bodyPr/>
          <a:lstStyle/>
          <a:p>
            <a:pPr algn="ctr"/>
            <a:r>
              <a:rPr lang="en-US" altLang="en-US" dirty="0">
                <a:solidFill>
                  <a:srgbClr val="000000"/>
                </a:solidFill>
                <a:cs typeface="Segoe UI" panose="020B0502040204020203" pitchFamily="34" charset="0"/>
              </a:rPr>
              <a:t>Key Take-way Messages (2)</a:t>
            </a:r>
            <a:endParaRPr lang="en-US" dirty="0"/>
          </a:p>
        </p:txBody>
      </p:sp>
      <p:sp>
        <p:nvSpPr>
          <p:cNvPr id="3" name="Content Placeholder 2">
            <a:extLst>
              <a:ext uri="{FF2B5EF4-FFF2-40B4-BE49-F238E27FC236}">
                <a16:creationId xmlns:a16="http://schemas.microsoft.com/office/drawing/2014/main" id="{6D01F49D-F639-4BB1-BCAF-DD073EE5BAC3}"/>
              </a:ext>
            </a:extLst>
          </p:cNvPr>
          <p:cNvSpPr>
            <a:spLocks noGrp="1"/>
          </p:cNvSpPr>
          <p:nvPr>
            <p:ph idx="1"/>
          </p:nvPr>
        </p:nvSpPr>
        <p:spPr>
          <a:xfrm>
            <a:off x="1251678" y="1874517"/>
            <a:ext cx="10178322" cy="3593591"/>
          </a:xfrm>
        </p:spPr>
        <p:txBody>
          <a:bodyPr/>
          <a:lstStyle/>
          <a:p>
            <a:pPr marL="457200" indent="-457200">
              <a:buClr>
                <a:schemeClr val="tx1"/>
              </a:buClr>
              <a:buSzPct val="100000"/>
              <a:buFont typeface="+mj-lt"/>
              <a:buAutoNum type="arabicPeriod"/>
              <a:defRPr/>
            </a:pPr>
            <a:r>
              <a:rPr lang="en-US" altLang="x-none" dirty="0">
                <a:latin typeface="Arial" charset="0"/>
                <a:ea typeface="ＭＳ Ｐゴシック" charset="-128"/>
              </a:rPr>
              <a:t>Direct classroom observation provides an evidence-based approach to improve teacher practice and enhance children’s educational experiences.</a:t>
            </a:r>
          </a:p>
          <a:p>
            <a:pPr marL="457200" indent="-457200">
              <a:buClr>
                <a:schemeClr val="tx1"/>
              </a:buClr>
              <a:buSzPct val="100000"/>
              <a:buFont typeface="+mj-lt"/>
              <a:buAutoNum type="arabicPeriod"/>
              <a:defRPr/>
            </a:pPr>
            <a:r>
              <a:rPr lang="en-US" altLang="x-none" dirty="0">
                <a:latin typeface="Arial" charset="0"/>
                <a:ea typeface="ＭＳ Ｐゴシック" charset="-128"/>
              </a:rPr>
              <a:t>There is a need for professional development focused on how teachers can provide </a:t>
            </a:r>
            <a:r>
              <a:rPr lang="en-US" altLang="x-none" b="1" dirty="0">
                <a:latin typeface="Arial" charset="0"/>
                <a:ea typeface="ＭＳ Ｐゴシック" charset="-128"/>
              </a:rPr>
              <a:t>instructional support </a:t>
            </a:r>
            <a:r>
              <a:rPr lang="en-US" altLang="x-none" dirty="0">
                <a:latin typeface="Arial" charset="0"/>
                <a:ea typeface="ＭＳ Ｐゴシック" charset="-128"/>
              </a:rPr>
              <a:t>in the areas of concept development, quality feedback to children, and language modeling.</a:t>
            </a:r>
          </a:p>
          <a:p>
            <a:pPr marL="457200" indent="-457200">
              <a:buClr>
                <a:schemeClr val="tx1"/>
              </a:buClr>
              <a:buSzPct val="100000"/>
              <a:buFont typeface="+mj-lt"/>
              <a:buAutoNum type="arabicPeriod"/>
              <a:defRPr/>
            </a:pPr>
            <a:r>
              <a:rPr lang="en-US" altLang="x-none" dirty="0">
                <a:latin typeface="Arial" charset="0"/>
                <a:ea typeface="ＭＳ Ｐゴシック" charset="-128"/>
              </a:rPr>
              <a:t>To support DLLs, a comprehensive professional development plan is needed that includes strategies for getting to know DLL children and their families, creating culturally responsive environment, and helping children acquire both home language and English language proficiency. </a:t>
            </a:r>
          </a:p>
        </p:txBody>
      </p:sp>
    </p:spTree>
    <p:extLst>
      <p:ext uri="{BB962C8B-B14F-4D97-AF65-F5344CB8AC3E}">
        <p14:creationId xmlns:p14="http://schemas.microsoft.com/office/powerpoint/2010/main" val="358009345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
  <TotalTime>145</TotalTime>
  <Words>575</Words>
  <Application>Microsoft Macintosh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Classroom Quality and Support for Dual Language learners in New York City</vt:lpstr>
      <vt:lpstr>Introduction</vt:lpstr>
      <vt:lpstr>Rationale</vt:lpstr>
      <vt:lpstr>Method </vt:lpstr>
      <vt:lpstr>Key Take-way Messages (1)</vt:lpstr>
      <vt:lpstr>Key Take-way Messages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the Instructional Practices, Supports, and Learning Needs of Dual Language Learners in New York City UPK Classrooms</dc:title>
  <dc:creator>chun zhang</dc:creator>
  <cp:lastModifiedBy>Kate Tarrant</cp:lastModifiedBy>
  <cp:revision>17</cp:revision>
  <dcterms:created xsi:type="dcterms:W3CDTF">2019-12-05T00:17:42Z</dcterms:created>
  <dcterms:modified xsi:type="dcterms:W3CDTF">2019-12-05T18:45:59Z</dcterms:modified>
</cp:coreProperties>
</file>