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notesMasterIdLst>
    <p:notesMasterId r:id="rId10"/>
  </p:notesMasterIdLst>
  <p:sldIdLst>
    <p:sldId id="263" r:id="rId5"/>
    <p:sldId id="264" r:id="rId6"/>
    <p:sldId id="258" r:id="rId7"/>
    <p:sldId id="259"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1" autoAdjust="0"/>
    <p:restoredTop sz="73127"/>
  </p:normalViewPr>
  <p:slideViewPr>
    <p:cSldViewPr snapToGrid="0">
      <p:cViewPr varScale="1">
        <p:scale>
          <a:sx n="75" d="100"/>
          <a:sy n="75" d="100"/>
        </p:scale>
        <p:origin x="2696" y="176"/>
      </p:cViewPr>
      <p:guideLst/>
    </p:cSldViewPr>
  </p:slideViewPr>
  <p:outlineViewPr>
    <p:cViewPr>
      <p:scale>
        <a:sx n="33" d="100"/>
        <a:sy n="33" d="100"/>
      </p:scale>
      <p:origin x="0" y="-584"/>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Sheet1!$M$1</c:f>
              <c:strCache>
                <c:ptCount val="1"/>
                <c:pt idx="0">
                  <c:v>Fall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Sheet1!$L$2:$L$7</c:f>
              <c:strCache>
                <c:ptCount val="6"/>
                <c:pt idx="0">
                  <c:v>TA</c:v>
                </c:pt>
                <c:pt idx="1">
                  <c:v>PD</c:v>
                </c:pt>
                <c:pt idx="2">
                  <c:v>AW</c:v>
                </c:pt>
                <c:pt idx="3">
                  <c:v>LA</c:v>
                </c:pt>
                <c:pt idx="4">
                  <c:v>Other</c:v>
                </c:pt>
                <c:pt idx="5">
                  <c:v>Total</c:v>
                </c:pt>
              </c:strCache>
            </c:strRef>
          </c:cat>
          <c:val>
            <c:numRef>
              <c:f>Sheet1!$M$2:$M$7</c:f>
              <c:numCache>
                <c:formatCode>0</c:formatCode>
                <c:ptCount val="6"/>
                <c:pt idx="0">
                  <c:v>234.98</c:v>
                </c:pt>
                <c:pt idx="1">
                  <c:v>31.37</c:v>
                </c:pt>
                <c:pt idx="2">
                  <c:v>103.37</c:v>
                </c:pt>
                <c:pt idx="3">
                  <c:v>60.73</c:v>
                </c:pt>
                <c:pt idx="4">
                  <c:v>137.1</c:v>
                </c:pt>
                <c:pt idx="5">
                  <c:v>567.55100000000004</c:v>
                </c:pt>
              </c:numCache>
            </c:numRef>
          </c:val>
          <c:extLst>
            <c:ext xmlns:c16="http://schemas.microsoft.com/office/drawing/2014/chart" uri="{C3380CC4-5D6E-409C-BE32-E72D297353CC}">
              <c16:uniqueId val="{00000000-3F2F-4EC2-B177-8187B4599FC3}"/>
            </c:ext>
          </c:extLst>
        </c:ser>
        <c:ser>
          <c:idx val="1"/>
          <c:order val="1"/>
          <c:tx>
            <c:strRef>
              <c:f>Sheet1!$N$1</c:f>
              <c:strCache>
                <c:ptCount val="1"/>
                <c:pt idx="0">
                  <c:v>Winter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Sheet1!$L$2:$L$7</c:f>
              <c:strCache>
                <c:ptCount val="6"/>
                <c:pt idx="0">
                  <c:v>TA</c:v>
                </c:pt>
                <c:pt idx="1">
                  <c:v>PD</c:v>
                </c:pt>
                <c:pt idx="2">
                  <c:v>AW</c:v>
                </c:pt>
                <c:pt idx="3">
                  <c:v>LA</c:v>
                </c:pt>
                <c:pt idx="4">
                  <c:v>Other</c:v>
                </c:pt>
                <c:pt idx="5">
                  <c:v>Total</c:v>
                </c:pt>
              </c:strCache>
            </c:strRef>
          </c:cat>
          <c:val>
            <c:numRef>
              <c:f>Sheet1!$N$2:$N$7</c:f>
              <c:numCache>
                <c:formatCode>0</c:formatCode>
                <c:ptCount val="6"/>
                <c:pt idx="0">
                  <c:v>274.06</c:v>
                </c:pt>
                <c:pt idx="1">
                  <c:v>34.56</c:v>
                </c:pt>
                <c:pt idx="2">
                  <c:v>77.02</c:v>
                </c:pt>
                <c:pt idx="3">
                  <c:v>42.23</c:v>
                </c:pt>
                <c:pt idx="4">
                  <c:v>160.15</c:v>
                </c:pt>
                <c:pt idx="5">
                  <c:v>588.02080000000001</c:v>
                </c:pt>
              </c:numCache>
            </c:numRef>
          </c:val>
          <c:extLst>
            <c:ext xmlns:c16="http://schemas.microsoft.com/office/drawing/2014/chart" uri="{C3380CC4-5D6E-409C-BE32-E72D297353CC}">
              <c16:uniqueId val="{00000001-3F2F-4EC2-B177-8187B4599FC3}"/>
            </c:ext>
          </c:extLst>
        </c:ser>
        <c:ser>
          <c:idx val="2"/>
          <c:order val="2"/>
          <c:tx>
            <c:strRef>
              <c:f>Sheet1!$O$1</c:f>
              <c:strCache>
                <c:ptCount val="1"/>
                <c:pt idx="0">
                  <c:v>Spring</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Sheet1!$L$2:$L$7</c:f>
              <c:strCache>
                <c:ptCount val="6"/>
                <c:pt idx="0">
                  <c:v>TA</c:v>
                </c:pt>
                <c:pt idx="1">
                  <c:v>PD</c:v>
                </c:pt>
                <c:pt idx="2">
                  <c:v>AW</c:v>
                </c:pt>
                <c:pt idx="3">
                  <c:v>LA</c:v>
                </c:pt>
                <c:pt idx="4">
                  <c:v>Other</c:v>
                </c:pt>
                <c:pt idx="5">
                  <c:v>Total</c:v>
                </c:pt>
              </c:strCache>
            </c:strRef>
          </c:cat>
          <c:val>
            <c:numRef>
              <c:f>Sheet1!$O$2:$O$7</c:f>
              <c:numCache>
                <c:formatCode>0</c:formatCode>
                <c:ptCount val="6"/>
                <c:pt idx="0">
                  <c:v>255.89</c:v>
                </c:pt>
                <c:pt idx="1">
                  <c:v>33.57</c:v>
                </c:pt>
                <c:pt idx="2">
                  <c:v>98.68</c:v>
                </c:pt>
                <c:pt idx="3">
                  <c:v>56.89</c:v>
                </c:pt>
                <c:pt idx="4">
                  <c:v>143.51</c:v>
                </c:pt>
                <c:pt idx="5">
                  <c:v>588.55319999999995</c:v>
                </c:pt>
              </c:numCache>
            </c:numRef>
          </c:val>
          <c:extLst>
            <c:ext xmlns:c16="http://schemas.microsoft.com/office/drawing/2014/chart" uri="{C3380CC4-5D6E-409C-BE32-E72D297353CC}">
              <c16:uniqueId val="{00000002-3F2F-4EC2-B177-8187B4599FC3}"/>
            </c:ext>
          </c:extLst>
        </c:ser>
        <c:dLbls>
          <c:dLblPos val="outEnd"/>
          <c:showLegendKey val="0"/>
          <c:showVal val="1"/>
          <c:showCatName val="0"/>
          <c:showSerName val="0"/>
          <c:showPercent val="0"/>
          <c:showBubbleSize val="0"/>
        </c:dLbls>
        <c:gapWidth val="219"/>
        <c:overlap val="-27"/>
        <c:axId val="345053152"/>
        <c:axId val="345053568"/>
      </c:barChart>
      <c:catAx>
        <c:axId val="34505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5053568"/>
        <c:crosses val="autoZero"/>
        <c:auto val="1"/>
        <c:lblAlgn val="ctr"/>
        <c:lblOffset val="100"/>
        <c:noMultiLvlLbl val="0"/>
      </c:catAx>
      <c:valAx>
        <c:axId val="3450535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5053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Sheet2!$A$62:$B$62</c:f>
              <c:strCache>
                <c:ptCount val="2"/>
                <c:pt idx="0">
                  <c:v>Instructional Coach</c:v>
                </c:pt>
                <c:pt idx="1">
                  <c:v>Mean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Sheet2!$C$61:$D$61</c:f>
              <c:strCache>
                <c:ptCount val="2"/>
                <c:pt idx="0">
                  <c:v>TA</c:v>
                </c:pt>
                <c:pt idx="1">
                  <c:v>Agency_Work</c:v>
                </c:pt>
              </c:strCache>
            </c:strRef>
          </c:cat>
          <c:val>
            <c:numRef>
              <c:f>Sheet2!$C$62:$D$62</c:f>
              <c:numCache>
                <c:formatCode>General</c:formatCode>
                <c:ptCount val="2"/>
                <c:pt idx="0">
                  <c:v>253.4</c:v>
                </c:pt>
                <c:pt idx="1">
                  <c:v>104.73</c:v>
                </c:pt>
              </c:numCache>
            </c:numRef>
          </c:val>
          <c:extLst>
            <c:ext xmlns:c16="http://schemas.microsoft.com/office/drawing/2014/chart" uri="{C3380CC4-5D6E-409C-BE32-E72D297353CC}">
              <c16:uniqueId val="{00000000-46B6-4B4B-90E4-47E57B7470B4}"/>
            </c:ext>
          </c:extLst>
        </c:ser>
        <c:ser>
          <c:idx val="1"/>
          <c:order val="1"/>
          <c:tx>
            <c:strRef>
              <c:f>Sheet2!$A$63:$B$63</c:f>
              <c:strCache>
                <c:ptCount val="2"/>
                <c:pt idx="0">
                  <c:v>Social Worker</c:v>
                </c:pt>
                <c:pt idx="1">
                  <c:v>Mean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Sheet2!$C$61:$D$61</c:f>
              <c:strCache>
                <c:ptCount val="2"/>
                <c:pt idx="0">
                  <c:v>TA</c:v>
                </c:pt>
                <c:pt idx="1">
                  <c:v>Agency_Work</c:v>
                </c:pt>
              </c:strCache>
            </c:strRef>
          </c:cat>
          <c:val>
            <c:numRef>
              <c:f>Sheet2!$C$63:$D$63</c:f>
              <c:numCache>
                <c:formatCode>General</c:formatCode>
                <c:ptCount val="2"/>
                <c:pt idx="0">
                  <c:v>268.98</c:v>
                </c:pt>
                <c:pt idx="1">
                  <c:v>56.09</c:v>
                </c:pt>
              </c:numCache>
            </c:numRef>
          </c:val>
          <c:extLst>
            <c:ext xmlns:c16="http://schemas.microsoft.com/office/drawing/2014/chart" uri="{C3380CC4-5D6E-409C-BE32-E72D297353CC}">
              <c16:uniqueId val="{00000001-46B6-4B4B-90E4-47E57B7470B4}"/>
            </c:ext>
          </c:extLst>
        </c:ser>
        <c:ser>
          <c:idx val="2"/>
          <c:order val="2"/>
          <c:tx>
            <c:strRef>
              <c:f>Sheet2!$A$64:$B$64</c:f>
              <c:strCache>
                <c:ptCount val="2"/>
                <c:pt idx="0">
                  <c:v>Program Specialist</c:v>
                </c:pt>
                <c:pt idx="1">
                  <c:v>Mean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Sheet2!$C$61:$D$61</c:f>
              <c:strCache>
                <c:ptCount val="2"/>
                <c:pt idx="0">
                  <c:v>TA</c:v>
                </c:pt>
                <c:pt idx="1">
                  <c:v>Agency_Work</c:v>
                </c:pt>
              </c:strCache>
            </c:strRef>
          </c:cat>
          <c:val>
            <c:numRef>
              <c:f>Sheet2!$C$64:$D$64</c:f>
              <c:numCache>
                <c:formatCode>General</c:formatCode>
                <c:ptCount val="2"/>
                <c:pt idx="0">
                  <c:v>267.18</c:v>
                </c:pt>
                <c:pt idx="1">
                  <c:v>113.91</c:v>
                </c:pt>
              </c:numCache>
            </c:numRef>
          </c:val>
          <c:extLst>
            <c:ext xmlns:c16="http://schemas.microsoft.com/office/drawing/2014/chart" uri="{C3380CC4-5D6E-409C-BE32-E72D297353CC}">
              <c16:uniqueId val="{00000002-46B6-4B4B-90E4-47E57B7470B4}"/>
            </c:ext>
          </c:extLst>
        </c:ser>
        <c:ser>
          <c:idx val="3"/>
          <c:order val="3"/>
          <c:tx>
            <c:strRef>
              <c:f>Sheet2!$A$65:$B$65</c:f>
              <c:strCache>
                <c:ptCount val="2"/>
                <c:pt idx="0">
                  <c:v>Explorer Coach</c:v>
                </c:pt>
                <c:pt idx="1">
                  <c:v>Mean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Sheet2!$C$61:$D$61</c:f>
              <c:strCache>
                <c:ptCount val="2"/>
                <c:pt idx="0">
                  <c:v>TA</c:v>
                </c:pt>
                <c:pt idx="1">
                  <c:v>Agency_Work</c:v>
                </c:pt>
              </c:strCache>
            </c:strRef>
          </c:cat>
          <c:val>
            <c:numRef>
              <c:f>Sheet2!$C$65:$D$65</c:f>
              <c:numCache>
                <c:formatCode>General</c:formatCode>
                <c:ptCount val="2"/>
                <c:pt idx="0">
                  <c:v>317.70999999999998</c:v>
                </c:pt>
                <c:pt idx="1">
                  <c:v>36.71</c:v>
                </c:pt>
              </c:numCache>
            </c:numRef>
          </c:val>
          <c:extLst>
            <c:ext xmlns:c16="http://schemas.microsoft.com/office/drawing/2014/chart" uri="{C3380CC4-5D6E-409C-BE32-E72D297353CC}">
              <c16:uniqueId val="{00000003-46B6-4B4B-90E4-47E57B7470B4}"/>
            </c:ext>
          </c:extLst>
        </c:ser>
        <c:ser>
          <c:idx val="4"/>
          <c:order val="4"/>
          <c:tx>
            <c:strRef>
              <c:f>Sheet2!$A$66:$B$66</c:f>
              <c:strCache>
                <c:ptCount val="2"/>
                <c:pt idx="0">
                  <c:v>Program Leader</c:v>
                </c:pt>
                <c:pt idx="1">
                  <c:v>Mean</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Sheet2!$C$61:$D$61</c:f>
              <c:strCache>
                <c:ptCount val="2"/>
                <c:pt idx="0">
                  <c:v>TA</c:v>
                </c:pt>
                <c:pt idx="1">
                  <c:v>Agency_Work</c:v>
                </c:pt>
              </c:strCache>
            </c:strRef>
          </c:cat>
          <c:val>
            <c:numRef>
              <c:f>Sheet2!$C$66:$D$66</c:f>
              <c:numCache>
                <c:formatCode>General</c:formatCode>
                <c:ptCount val="2"/>
                <c:pt idx="0">
                  <c:v>62.17</c:v>
                </c:pt>
                <c:pt idx="1">
                  <c:v>245.33</c:v>
                </c:pt>
              </c:numCache>
            </c:numRef>
          </c:val>
          <c:extLst>
            <c:ext xmlns:c16="http://schemas.microsoft.com/office/drawing/2014/chart" uri="{C3380CC4-5D6E-409C-BE32-E72D297353CC}">
              <c16:uniqueId val="{00000004-46B6-4B4B-90E4-47E57B7470B4}"/>
            </c:ext>
          </c:extLst>
        </c:ser>
        <c:dLbls>
          <c:dLblPos val="outEnd"/>
          <c:showLegendKey val="0"/>
          <c:showVal val="1"/>
          <c:showCatName val="0"/>
          <c:showSerName val="0"/>
          <c:showPercent val="0"/>
          <c:showBubbleSize val="0"/>
        </c:dLbls>
        <c:gapWidth val="219"/>
        <c:overlap val="-27"/>
        <c:axId val="358105744"/>
        <c:axId val="358104912"/>
      </c:barChart>
      <c:catAx>
        <c:axId val="35810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8104912"/>
        <c:crosses val="autoZero"/>
        <c:auto val="1"/>
        <c:lblAlgn val="ctr"/>
        <c:lblOffset val="100"/>
        <c:noMultiLvlLbl val="0"/>
      </c:catAx>
      <c:valAx>
        <c:axId val="358104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8105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024AC9-50B9-6B48-92FB-BB32A87EE026}" type="datetimeFigureOut">
              <a:rPr lang="en-US" smtClean="0"/>
              <a:t>12/5/19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B42A31-B26A-CC41-AC0F-75587EA1A622}" type="slidenum">
              <a:rPr lang="en-US" smtClean="0"/>
              <a:t>‹#›</a:t>
            </a:fld>
            <a:endParaRPr lang="en-US"/>
          </a:p>
        </p:txBody>
      </p:sp>
    </p:spTree>
    <p:extLst>
      <p:ext uri="{BB962C8B-B14F-4D97-AF65-F5344CB8AC3E}">
        <p14:creationId xmlns:p14="http://schemas.microsoft.com/office/powerpoint/2010/main" val="248733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Coding of the time diaries revealed that there were no significant differences across the 3 time points in how the coaches spent their time. In general, coaches spent their time in 5 major activities: 1) technical assistance or preparing and providing direct assistance to sites and educators and leaders within those sites, 2) developing and delivering professional development, 3) agency related work such as meetings with supervisors, paperwork like coaching logs etc. 4) leadership that involved the coaches participating in some professional development or working with colleagues and 5) other activities such as commuting and travel to and between sites as well as personal time.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By far the majority of time for coaches was spent on providing technical assistance to programs. This time ranged from a mean of 235 minutes at time point 1 to a mean of 256 minutes at time point 3. After taking out personal activities, the next major activity was that of other (ranging from 137 minutes at time point 1 to 144 at time point 3) such as travelling between programs. Coaches spent a total of 271 minutes on agency related work and often told us that they completed their paperwork, while on the subway travelling between sites or commuting to and from their homes.  Coaches were less likely to participate in leadership or professional development activities for themselves spending an average of 53 minutes per time point. Finally, the least amount of time was spent planning and delivering professional development to educators (around 30 minutes at each time point).</a:t>
            </a:r>
          </a:p>
          <a:p>
            <a:endParaRPr lang="en-US" dirty="0"/>
          </a:p>
        </p:txBody>
      </p:sp>
      <p:sp>
        <p:nvSpPr>
          <p:cNvPr id="4" name="Slide Number Placeholder 3"/>
          <p:cNvSpPr>
            <a:spLocks noGrp="1"/>
          </p:cNvSpPr>
          <p:nvPr>
            <p:ph type="sldNum" sz="quarter" idx="5"/>
          </p:nvPr>
        </p:nvSpPr>
        <p:spPr/>
        <p:txBody>
          <a:bodyPr/>
          <a:lstStyle/>
          <a:p>
            <a:fld id="{1DB42A31-B26A-CC41-AC0F-75587EA1A622}" type="slidenum">
              <a:rPr lang="en-US" smtClean="0"/>
              <a:t>3</a:t>
            </a:fld>
            <a:endParaRPr lang="en-US"/>
          </a:p>
        </p:txBody>
      </p:sp>
    </p:spTree>
    <p:extLst>
      <p:ext uri="{BB962C8B-B14F-4D97-AF65-F5344CB8AC3E}">
        <p14:creationId xmlns:p14="http://schemas.microsoft.com/office/powerpoint/2010/main" val="243601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demographic variables were found to predict time use. The older the coach, the more time they gave to work, yet the more years as a coach the less time was spent on providing professional development. Aside from program leaders, other coaching roles did not spend a lot of time on agency related work. As shown in Table 1. the 4 coaching roles of instructional coach, social worker, explorer coach and program specialist spent more significant time on technical assistance. </a:t>
            </a:r>
          </a:p>
          <a:p>
            <a:endParaRPr lang="en-US" dirty="0"/>
          </a:p>
        </p:txBody>
      </p:sp>
      <p:sp>
        <p:nvSpPr>
          <p:cNvPr id="4" name="Slide Number Placeholder 3"/>
          <p:cNvSpPr>
            <a:spLocks noGrp="1"/>
          </p:cNvSpPr>
          <p:nvPr>
            <p:ph type="sldNum" sz="quarter" idx="5"/>
          </p:nvPr>
        </p:nvSpPr>
        <p:spPr/>
        <p:txBody>
          <a:bodyPr/>
          <a:lstStyle/>
          <a:p>
            <a:fld id="{1DB42A31-B26A-CC41-AC0F-75587EA1A622}" type="slidenum">
              <a:rPr lang="en-US" smtClean="0"/>
              <a:t>4</a:t>
            </a:fld>
            <a:endParaRPr lang="en-US"/>
          </a:p>
        </p:txBody>
      </p:sp>
    </p:spTree>
    <p:extLst>
      <p:ext uri="{BB962C8B-B14F-4D97-AF65-F5344CB8AC3E}">
        <p14:creationId xmlns:p14="http://schemas.microsoft.com/office/powerpoint/2010/main" val="790151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B42A31-B26A-CC41-AC0F-75587EA1A622}" type="slidenum">
              <a:rPr lang="en-US" smtClean="0"/>
              <a:t>5</a:t>
            </a:fld>
            <a:endParaRPr lang="en-US"/>
          </a:p>
        </p:txBody>
      </p:sp>
    </p:spTree>
    <p:extLst>
      <p:ext uri="{BB962C8B-B14F-4D97-AF65-F5344CB8AC3E}">
        <p14:creationId xmlns:p14="http://schemas.microsoft.com/office/powerpoint/2010/main" val="2139809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1377983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333653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9956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1064096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0752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2470888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277564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3568491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4950">
                <a:ln>
                  <a:noFill/>
                </a:ln>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685800" y="4572000"/>
            <a:ext cx="7543800" cy="1066800"/>
          </a:xfrm>
        </p:spPr>
        <p:txBody>
          <a:bodyPr anchor="t">
            <a:normAutofit/>
          </a:bodyPr>
          <a:lstStyle>
            <a:lvl1pPr marL="0" indent="0" algn="l">
              <a:buNone/>
              <a:defRPr sz="15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9EA88C-4618-438A-A047-7699B5B098A7}"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67B5A-A899-41FA-BBD7-990FE9AFB7AD}" type="slidenum">
              <a:rPr lang="en-US" smtClean="0"/>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5800" y="457200"/>
            <a:ext cx="2514600" cy="1066800"/>
          </a:xfrm>
          <a:prstGeom prst="rect">
            <a:avLst/>
          </a:prstGeom>
          <a:noFill/>
          <a:ln>
            <a:noFill/>
          </a:ln>
        </p:spPr>
      </p:pic>
      <p:sp>
        <p:nvSpPr>
          <p:cNvPr id="10" name="Text Placeholder 9"/>
          <p:cNvSpPr>
            <a:spLocks noGrp="1"/>
          </p:cNvSpPr>
          <p:nvPr>
            <p:ph type="body" sz="quarter" idx="13" hasCustomPrompt="1"/>
          </p:nvPr>
        </p:nvSpPr>
        <p:spPr>
          <a:xfrm>
            <a:off x="5791200" y="5715000"/>
            <a:ext cx="2438400" cy="914400"/>
          </a:xfrm>
        </p:spPr>
        <p:txBody>
          <a:bodyPr>
            <a:normAutofit/>
          </a:bodyPr>
          <a:lstStyle>
            <a:lvl1pPr marL="85725" indent="0">
              <a:buFontTx/>
              <a:buNone/>
              <a:defRPr sz="1500">
                <a:solidFill>
                  <a:schemeClr val="bg1">
                    <a:lumMod val="50000"/>
                  </a:schemeClr>
                </a:solidFill>
              </a:defRPr>
            </a:lvl1pPr>
            <a:lvl2pPr marL="308610" indent="0">
              <a:buFontTx/>
              <a:buNone/>
              <a:defRPr/>
            </a:lvl2pPr>
            <a:lvl3pPr marL="582930" indent="0">
              <a:buFontTx/>
              <a:buNone/>
              <a:defRPr/>
            </a:lvl3pPr>
            <a:lvl4pPr marL="788670" indent="0">
              <a:buFontTx/>
              <a:buNone/>
              <a:defRPr/>
            </a:lvl4pPr>
            <a:lvl5pPr marL="994410" indent="0">
              <a:buFontTx/>
              <a:buNone/>
              <a:defRPr/>
            </a:lvl5pPr>
          </a:lstStyle>
          <a:p>
            <a:pPr lvl="0"/>
            <a:r>
              <a:rPr lang="en-US" dirty="0"/>
              <a:t>Edit Master author/email styles</a:t>
            </a:r>
          </a:p>
        </p:txBody>
      </p:sp>
    </p:spTree>
    <p:extLst>
      <p:ext uri="{BB962C8B-B14F-4D97-AF65-F5344CB8AC3E}">
        <p14:creationId xmlns:p14="http://schemas.microsoft.com/office/powerpoint/2010/main" val="160860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1131566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2D9624-3314-4A51-8209-7F2F283592B1}"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355928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2D9624-3314-4A51-8209-7F2F283592B1}"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257166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2D9624-3314-4A51-8209-7F2F283592B1}" type="datetimeFigureOut">
              <a:rPr lang="en-US" smtClean="0"/>
              <a:t>12/5/19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289783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2D9624-3314-4A51-8209-7F2F283592B1}" type="datetimeFigureOut">
              <a:rPr lang="en-US" smtClean="0"/>
              <a:t>12/5/19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403415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D9624-3314-4A51-8209-7F2F283592B1}" type="datetimeFigureOut">
              <a:rPr lang="en-US" smtClean="0"/>
              <a:t>12/5/19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208630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C2D9624-3314-4A51-8209-7F2F283592B1}"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321323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2D9624-3314-4A51-8209-7F2F283592B1}"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28BFA-15E0-400A-B9E8-1EAED537BF1C}" type="slidenum">
              <a:rPr lang="en-US" smtClean="0"/>
              <a:t>‹#›</a:t>
            </a:fld>
            <a:endParaRPr lang="en-US"/>
          </a:p>
        </p:txBody>
      </p:sp>
    </p:spTree>
    <p:extLst>
      <p:ext uri="{BB962C8B-B14F-4D97-AF65-F5344CB8AC3E}">
        <p14:creationId xmlns:p14="http://schemas.microsoft.com/office/powerpoint/2010/main" val="90218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2D9624-3314-4A51-8209-7F2F283592B1}" type="datetimeFigureOut">
              <a:rPr lang="en-US" smtClean="0"/>
              <a:t>12/5/19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6D28BFA-15E0-400A-B9E8-1EAED537BF1C}" type="slidenum">
              <a:rPr lang="en-US" smtClean="0"/>
              <a:t>‹#›</a:t>
            </a:fld>
            <a:endParaRPr lang="en-US"/>
          </a:p>
        </p:txBody>
      </p:sp>
    </p:spTree>
    <p:extLst>
      <p:ext uri="{BB962C8B-B14F-4D97-AF65-F5344CB8AC3E}">
        <p14:creationId xmlns:p14="http://schemas.microsoft.com/office/powerpoint/2010/main" val="207381088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ron.ryan@gse.rutgers.edu"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2800351"/>
            <a:ext cx="5657850" cy="1085850"/>
          </a:xfrm>
        </p:spPr>
        <p:txBody>
          <a:bodyPr>
            <a:normAutofit fontScale="90000"/>
          </a:bodyPr>
          <a:lstStyle/>
          <a:p>
            <a:r>
              <a:rPr lang="en-US" sz="3300" b="1" dirty="0"/>
              <a:t>Time Use Study of Coaches in New York City’s UPK Program</a:t>
            </a:r>
          </a:p>
        </p:txBody>
      </p:sp>
      <p:sp>
        <p:nvSpPr>
          <p:cNvPr id="6" name="Subtitle 5">
            <a:extLst>
              <a:ext uri="{FF2B5EF4-FFF2-40B4-BE49-F238E27FC236}">
                <a16:creationId xmlns:a16="http://schemas.microsoft.com/office/drawing/2014/main" id="{D0E4FFF4-DF41-4467-AC29-6BF0CEEE84BD}"/>
              </a:ext>
            </a:extLst>
          </p:cNvPr>
          <p:cNvSpPr>
            <a:spLocks noGrp="1"/>
          </p:cNvSpPr>
          <p:nvPr>
            <p:ph type="subTitle" idx="1"/>
          </p:nvPr>
        </p:nvSpPr>
        <p:spPr>
          <a:xfrm>
            <a:off x="714375" y="4076700"/>
            <a:ext cx="7543800" cy="1066800"/>
          </a:xfrm>
        </p:spPr>
        <p:txBody>
          <a:bodyPr/>
          <a:lstStyle/>
          <a:p>
            <a:r>
              <a:rPr lang="en-US" dirty="0"/>
              <a:t>Sharon Ryan and </a:t>
            </a:r>
            <a:r>
              <a:rPr lang="en-US" dirty="0" err="1"/>
              <a:t>Zijia</a:t>
            </a:r>
            <a:r>
              <a:rPr lang="en-US" dirty="0"/>
              <a:t> Li</a:t>
            </a:r>
          </a:p>
          <a:p>
            <a:r>
              <a:rPr lang="en-US" dirty="0"/>
              <a:t>National Institute of Early Education Research, Graduate School of Education, Rutgers University</a:t>
            </a:r>
          </a:p>
          <a:p>
            <a:endParaRPr lang="en-US" dirty="0"/>
          </a:p>
        </p:txBody>
      </p:sp>
      <p:sp>
        <p:nvSpPr>
          <p:cNvPr id="4" name="Text Placeholder 3"/>
          <p:cNvSpPr>
            <a:spLocks noGrp="1"/>
          </p:cNvSpPr>
          <p:nvPr>
            <p:ph type="body" sz="quarter" idx="13"/>
          </p:nvPr>
        </p:nvSpPr>
        <p:spPr>
          <a:xfrm>
            <a:off x="4514850" y="5143500"/>
            <a:ext cx="2800350" cy="685800"/>
          </a:xfrm>
        </p:spPr>
        <p:txBody>
          <a:bodyPr>
            <a:normAutofit/>
          </a:bodyPr>
          <a:lstStyle/>
          <a:p>
            <a:r>
              <a:rPr lang="en-US" dirty="0" err="1">
                <a:hlinkClick r:id="rId2"/>
              </a:rPr>
              <a:t>sharon.ryan@gse.rutgers.edu</a:t>
            </a:r>
            <a:endParaRPr lang="en-US" dirty="0"/>
          </a:p>
          <a:p>
            <a:r>
              <a:rPr lang="en-US" dirty="0" err="1"/>
              <a:t>zijiali@nieer.org</a:t>
            </a:r>
            <a:endParaRPr lang="en-US" dirty="0"/>
          </a:p>
        </p:txBody>
      </p:sp>
    </p:spTree>
    <p:extLst>
      <p:ext uri="{BB962C8B-B14F-4D97-AF65-F5344CB8AC3E}">
        <p14:creationId xmlns:p14="http://schemas.microsoft.com/office/powerpoint/2010/main" val="1324183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3C5613-D0CA-2948-9059-80137F9E4799}"/>
              </a:ext>
            </a:extLst>
          </p:cNvPr>
          <p:cNvSpPr>
            <a:spLocks noGrp="1"/>
          </p:cNvSpPr>
          <p:nvPr>
            <p:ph type="title"/>
          </p:nvPr>
        </p:nvSpPr>
        <p:spPr>
          <a:xfrm>
            <a:off x="355600" y="286605"/>
            <a:ext cx="7746678" cy="778266"/>
          </a:xfrm>
        </p:spPr>
        <p:txBody>
          <a:bodyPr>
            <a:normAutofit/>
          </a:bodyPr>
          <a:lstStyle/>
          <a:p>
            <a:r>
              <a:rPr lang="en-US" sz="2800" dirty="0"/>
              <a:t>Study Design</a:t>
            </a:r>
          </a:p>
        </p:txBody>
      </p:sp>
      <p:sp>
        <p:nvSpPr>
          <p:cNvPr id="6" name="Content Placeholder 5">
            <a:extLst>
              <a:ext uri="{FF2B5EF4-FFF2-40B4-BE49-F238E27FC236}">
                <a16:creationId xmlns:a16="http://schemas.microsoft.com/office/drawing/2014/main" id="{3EDF5393-1F5B-E147-A63F-7B94FCCE166D}"/>
              </a:ext>
            </a:extLst>
          </p:cNvPr>
          <p:cNvSpPr>
            <a:spLocks noGrp="1"/>
          </p:cNvSpPr>
          <p:nvPr>
            <p:ph idx="1"/>
          </p:nvPr>
        </p:nvSpPr>
        <p:spPr>
          <a:xfrm>
            <a:off x="558477" y="1064871"/>
            <a:ext cx="7856318" cy="5486400"/>
          </a:xfrm>
        </p:spPr>
        <p:txBody>
          <a:bodyPr>
            <a:normAutofit/>
          </a:bodyPr>
          <a:lstStyle/>
          <a:p>
            <a:pPr marL="0" indent="0">
              <a:buNone/>
            </a:pPr>
            <a:r>
              <a:rPr lang="en-US" dirty="0"/>
              <a:t>Coaching is a collaborative partnership between early childhood professionals (</a:t>
            </a:r>
            <a:r>
              <a:rPr lang="en-US" dirty="0" err="1"/>
              <a:t>Hanft</a:t>
            </a:r>
            <a:r>
              <a:rPr lang="en-US" dirty="0"/>
              <a:t>, Rush &amp; Shelden, 2004), the aim of which is to improve early childhood educators’ “learning and application of child-specific interventions or teaching strategies” (Sheridan, Edwards, Marvin, &amp; </a:t>
            </a:r>
            <a:r>
              <a:rPr lang="en-US" dirty="0" err="1"/>
              <a:t>Knoche</a:t>
            </a:r>
            <a:r>
              <a:rPr lang="en-US" dirty="0"/>
              <a:t>, 2009, p. 382). </a:t>
            </a:r>
          </a:p>
          <a:p>
            <a:pPr marL="0" indent="0">
              <a:buNone/>
            </a:pPr>
            <a:r>
              <a:rPr lang="en-US" b="1" dirty="0"/>
              <a:t>Research Questions:</a:t>
            </a:r>
          </a:p>
          <a:p>
            <a:r>
              <a:rPr lang="en-US" dirty="0"/>
              <a:t>How do a group of NYC UPK coaches use their time? </a:t>
            </a:r>
          </a:p>
          <a:p>
            <a:pPr lvl="1"/>
            <a:r>
              <a:rPr lang="en-US" dirty="0"/>
              <a:t>What are the common activities coaches spend their time doing and for how long? </a:t>
            </a:r>
          </a:p>
          <a:p>
            <a:pPr lvl="1"/>
            <a:r>
              <a:rPr lang="en-US" dirty="0"/>
              <a:t>How do activities and time use vary by demographics of coaches? </a:t>
            </a:r>
          </a:p>
          <a:p>
            <a:pPr marL="0" indent="0">
              <a:buNone/>
            </a:pPr>
            <a:r>
              <a:rPr lang="en-US" b="1" dirty="0"/>
              <a:t>Methodology:</a:t>
            </a:r>
          </a:p>
          <a:p>
            <a:r>
              <a:rPr lang="en-US" dirty="0"/>
              <a:t>49 coaches (25 instructional coaches, 15 social workers, 3 Explorer coaches, 2 program leaders, 4 program specialists)</a:t>
            </a:r>
          </a:p>
          <a:p>
            <a:r>
              <a:rPr lang="en-US" dirty="0"/>
              <a:t>Retrospective time diary interview at 3 time points across the year</a:t>
            </a:r>
          </a:p>
        </p:txBody>
      </p:sp>
    </p:spTree>
    <p:extLst>
      <p:ext uri="{BB962C8B-B14F-4D97-AF65-F5344CB8AC3E}">
        <p14:creationId xmlns:p14="http://schemas.microsoft.com/office/powerpoint/2010/main" val="79110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Average time spent on each code per day across time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3021830"/>
              </p:ext>
            </p:extLst>
          </p:nvPr>
        </p:nvGraphicFramePr>
        <p:xfrm>
          <a:off x="822722" y="2241948"/>
          <a:ext cx="7543800" cy="30170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3553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Average time spent on Technical Assistance and Agency Work by role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1679265"/>
              </p:ext>
            </p:extLst>
          </p:nvPr>
        </p:nvGraphicFramePr>
        <p:xfrm>
          <a:off x="822722" y="2241948"/>
          <a:ext cx="7543800" cy="30170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679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09B34-F1FF-E648-B369-8D74A750D1D6}"/>
              </a:ext>
            </a:extLst>
          </p:cNvPr>
          <p:cNvSpPr>
            <a:spLocks noGrp="1"/>
          </p:cNvSpPr>
          <p:nvPr>
            <p:ph type="title"/>
          </p:nvPr>
        </p:nvSpPr>
        <p:spPr/>
        <p:txBody>
          <a:bodyPr>
            <a:normAutofit/>
          </a:bodyPr>
          <a:lstStyle/>
          <a:p>
            <a:r>
              <a:rPr lang="en-US" sz="3200" dirty="0"/>
              <a:t>Takeaways</a:t>
            </a:r>
          </a:p>
        </p:txBody>
      </p:sp>
      <p:sp>
        <p:nvSpPr>
          <p:cNvPr id="3" name="Content Placeholder 2">
            <a:extLst>
              <a:ext uri="{FF2B5EF4-FFF2-40B4-BE49-F238E27FC236}">
                <a16:creationId xmlns:a16="http://schemas.microsoft.com/office/drawing/2014/main" id="{5872B949-401B-1D42-9E22-C5DB797F2E02}"/>
              </a:ext>
            </a:extLst>
          </p:cNvPr>
          <p:cNvSpPr>
            <a:spLocks noGrp="1"/>
          </p:cNvSpPr>
          <p:nvPr>
            <p:ph idx="1"/>
          </p:nvPr>
        </p:nvSpPr>
        <p:spPr/>
        <p:txBody>
          <a:bodyPr/>
          <a:lstStyle/>
          <a:p>
            <a:r>
              <a:rPr lang="en-US" dirty="0"/>
              <a:t>Coaches spending much of their time providing technical assistance.</a:t>
            </a:r>
          </a:p>
          <a:p>
            <a:pPr marL="0" indent="0">
              <a:buNone/>
            </a:pPr>
            <a:endParaRPr lang="en-US" dirty="0"/>
          </a:p>
          <a:p>
            <a:r>
              <a:rPr lang="en-US" dirty="0"/>
              <a:t>How might the “other” category of time use be reduced? </a:t>
            </a:r>
          </a:p>
          <a:p>
            <a:pPr marL="0" indent="0">
              <a:buNone/>
            </a:pPr>
            <a:endParaRPr lang="en-US" dirty="0"/>
          </a:p>
          <a:p>
            <a:r>
              <a:rPr lang="en-US" dirty="0"/>
              <a:t>Professional development opportunities for coaches.</a:t>
            </a:r>
          </a:p>
          <a:p>
            <a:pPr marL="0" indent="0">
              <a:buNone/>
            </a:pPr>
            <a:endParaRPr lang="en-US" dirty="0"/>
          </a:p>
        </p:txBody>
      </p:sp>
    </p:spTree>
    <p:extLst>
      <p:ext uri="{BB962C8B-B14F-4D97-AF65-F5344CB8AC3E}">
        <p14:creationId xmlns:p14="http://schemas.microsoft.com/office/powerpoint/2010/main" val="4217974234"/>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49080E672724478C78D2882947F1E5" ma:contentTypeVersion="13" ma:contentTypeDescription="Create a new document." ma:contentTypeScope="" ma:versionID="51a84372ce0a9a60ce600a04e9d8357c">
  <xsd:schema xmlns:xsd="http://www.w3.org/2001/XMLSchema" xmlns:xs="http://www.w3.org/2001/XMLSchema" xmlns:p="http://schemas.microsoft.com/office/2006/metadata/properties" xmlns:ns3="1d01e435-d620-4dd6-915a-31128a848a42" xmlns:ns4="57f901cd-5762-4f1f-8ade-6202e81b732c" targetNamespace="http://schemas.microsoft.com/office/2006/metadata/properties" ma:root="true" ma:fieldsID="d321e4d4eb94d8559b184158033414ba" ns3:_="" ns4:_="">
    <xsd:import namespace="1d01e435-d620-4dd6-915a-31128a848a42"/>
    <xsd:import namespace="57f901cd-5762-4f1f-8ade-6202e81b732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01e435-d620-4dd6-915a-31128a848a4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f901cd-5762-4f1f-8ade-6202e81b732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7F0D6C-6CE2-41C3-9858-870FB792A60A}">
  <ds:schemaRefs>
    <ds:schemaRef ds:uri="http://schemas.microsoft.com/sharepoint/v3/contenttype/forms"/>
  </ds:schemaRefs>
</ds:datastoreItem>
</file>

<file path=customXml/itemProps2.xml><?xml version="1.0" encoding="utf-8"?>
<ds:datastoreItem xmlns:ds="http://schemas.openxmlformats.org/officeDocument/2006/customXml" ds:itemID="{20B52CCF-14AB-4903-BA03-96A705BD17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01e435-d620-4dd6-915a-31128a848a42"/>
    <ds:schemaRef ds:uri="57f901cd-5762-4f1f-8ade-6202e81b73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81847B-C580-4371-B4CB-C1C18C91FA6A}">
  <ds:schemaRefs>
    <ds:schemaRef ds:uri="http://schemas.microsoft.com/office/infopath/2007/PartnerControls"/>
    <ds:schemaRef ds:uri="http://schemas.openxmlformats.org/package/2006/metadata/core-properties"/>
    <ds:schemaRef ds:uri="http://schemas.microsoft.com/office/2006/metadata/properties"/>
    <ds:schemaRef ds:uri="57f901cd-5762-4f1f-8ade-6202e81b732c"/>
    <ds:schemaRef ds:uri="http://purl.org/dc/elements/1.1/"/>
    <ds:schemaRef ds:uri="http://schemas.microsoft.com/office/2006/documentManagement/types"/>
    <ds:schemaRef ds:uri="http://purl.org/dc/dcmitype/"/>
    <ds:schemaRef ds:uri="http://www.w3.org/XML/1998/namespace"/>
    <ds:schemaRef ds:uri="1d01e435-d620-4dd6-915a-31128a848a42"/>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92</TotalTime>
  <Words>606</Words>
  <Application>Microsoft Macintosh PowerPoint</Application>
  <PresentationFormat>On-screen Show (4:3)</PresentationFormat>
  <Paragraphs>29</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Time Use Study of Coaches in New York City’s UPK Program</vt:lpstr>
      <vt:lpstr>Study Design</vt:lpstr>
      <vt:lpstr>Average time spent on each code per day across time points</vt:lpstr>
      <vt:lpstr>Average time spent on Technical Assistance and Agency Work by role</vt:lpstr>
      <vt:lpstr>Takeaways</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Ziija Li</dc:creator>
  <cp:lastModifiedBy>Kate Tarrant</cp:lastModifiedBy>
  <cp:revision>12</cp:revision>
  <dcterms:created xsi:type="dcterms:W3CDTF">2019-12-04T20:32:27Z</dcterms:created>
  <dcterms:modified xsi:type="dcterms:W3CDTF">2019-12-05T18:19:17Z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0x010100FC49080E672724478C78D2882947F1E5</vt:lpwstr>
  </property>
</Properties>
</file>