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handoutMasterIdLst>
    <p:handoutMasterId r:id="rId4"/>
  </p:handoutMasterIdLst>
  <p:sldIdLst>
    <p:sldId id="256" r:id="rId2"/>
  </p:sldIdLst>
  <p:sldSz cx="43891200" cy="32918400"/>
  <p:notesSz cx="6858000" cy="9144000"/>
  <p:defaultTextStyle>
    <a:defPPr>
      <a:defRPr lang="en-US"/>
    </a:defPPr>
    <a:lvl1pPr algn="l" rtl="0" fontAlgn="base">
      <a:spcBef>
        <a:spcPct val="0"/>
      </a:spcBef>
      <a:spcAft>
        <a:spcPct val="0"/>
      </a:spcAft>
      <a:defRPr sz="8400" kern="1200">
        <a:solidFill>
          <a:schemeClr val="tx1"/>
        </a:solidFill>
        <a:latin typeface="Arial" charset="0"/>
        <a:ea typeface="+mn-ea"/>
        <a:cs typeface="+mn-cs"/>
      </a:defRPr>
    </a:lvl1pPr>
    <a:lvl2pPr marL="457200" algn="l" rtl="0" fontAlgn="base">
      <a:spcBef>
        <a:spcPct val="0"/>
      </a:spcBef>
      <a:spcAft>
        <a:spcPct val="0"/>
      </a:spcAft>
      <a:defRPr sz="8400" kern="1200">
        <a:solidFill>
          <a:schemeClr val="tx1"/>
        </a:solidFill>
        <a:latin typeface="Arial" charset="0"/>
        <a:ea typeface="+mn-ea"/>
        <a:cs typeface="+mn-cs"/>
      </a:defRPr>
    </a:lvl2pPr>
    <a:lvl3pPr marL="914400" algn="l" rtl="0" fontAlgn="base">
      <a:spcBef>
        <a:spcPct val="0"/>
      </a:spcBef>
      <a:spcAft>
        <a:spcPct val="0"/>
      </a:spcAft>
      <a:defRPr sz="8400" kern="1200">
        <a:solidFill>
          <a:schemeClr val="tx1"/>
        </a:solidFill>
        <a:latin typeface="Arial" charset="0"/>
        <a:ea typeface="+mn-ea"/>
        <a:cs typeface="+mn-cs"/>
      </a:defRPr>
    </a:lvl3pPr>
    <a:lvl4pPr marL="1371600" algn="l" rtl="0" fontAlgn="base">
      <a:spcBef>
        <a:spcPct val="0"/>
      </a:spcBef>
      <a:spcAft>
        <a:spcPct val="0"/>
      </a:spcAft>
      <a:defRPr sz="8400" kern="1200">
        <a:solidFill>
          <a:schemeClr val="tx1"/>
        </a:solidFill>
        <a:latin typeface="Arial" charset="0"/>
        <a:ea typeface="+mn-ea"/>
        <a:cs typeface="+mn-cs"/>
      </a:defRPr>
    </a:lvl4pPr>
    <a:lvl5pPr marL="1828800" algn="l" rtl="0" fontAlgn="base">
      <a:spcBef>
        <a:spcPct val="0"/>
      </a:spcBef>
      <a:spcAft>
        <a:spcPct val="0"/>
      </a:spcAft>
      <a:defRPr sz="8400" kern="1200">
        <a:solidFill>
          <a:schemeClr val="tx1"/>
        </a:solidFill>
        <a:latin typeface="Arial" charset="0"/>
        <a:ea typeface="+mn-ea"/>
        <a:cs typeface="+mn-cs"/>
      </a:defRPr>
    </a:lvl5pPr>
    <a:lvl6pPr marL="2286000" algn="l" defTabSz="914400" rtl="0" eaLnBrk="1" latinLnBrk="0" hangingPunct="1">
      <a:defRPr sz="8400" kern="1200">
        <a:solidFill>
          <a:schemeClr val="tx1"/>
        </a:solidFill>
        <a:latin typeface="Arial" charset="0"/>
        <a:ea typeface="+mn-ea"/>
        <a:cs typeface="+mn-cs"/>
      </a:defRPr>
    </a:lvl6pPr>
    <a:lvl7pPr marL="2743200" algn="l" defTabSz="914400" rtl="0" eaLnBrk="1" latinLnBrk="0" hangingPunct="1">
      <a:defRPr sz="8400" kern="1200">
        <a:solidFill>
          <a:schemeClr val="tx1"/>
        </a:solidFill>
        <a:latin typeface="Arial" charset="0"/>
        <a:ea typeface="+mn-ea"/>
        <a:cs typeface="+mn-cs"/>
      </a:defRPr>
    </a:lvl7pPr>
    <a:lvl8pPr marL="3200400" algn="l" defTabSz="914400" rtl="0" eaLnBrk="1" latinLnBrk="0" hangingPunct="1">
      <a:defRPr sz="8400" kern="1200">
        <a:solidFill>
          <a:schemeClr val="tx1"/>
        </a:solidFill>
        <a:latin typeface="Arial" charset="0"/>
        <a:ea typeface="+mn-ea"/>
        <a:cs typeface="+mn-cs"/>
      </a:defRPr>
    </a:lvl8pPr>
    <a:lvl9pPr marL="3657600" algn="l" defTabSz="914400" rtl="0" eaLnBrk="1" latinLnBrk="0" hangingPunct="1">
      <a:defRPr sz="8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ndrew Ribner" initials="" lastIdx="2" clrIdx="0"/>
  <p:cmAuthor id="1" name="Kimberly Noble" initials="KN" lastIdx="13" clrIdx="1"/>
  <p:cmAuthor id="2" name="T C" initials="" lastIdx="3" clrIdx="2"/>
  <p:cmAuthor id="3" name="Samantha Melvin" initials="" lastIdx="0" clrIdx="3"/>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C79C3"/>
    <a:srgbClr val="620066"/>
    <a:srgbClr val="D6EEFA"/>
    <a:srgbClr val="1D4178"/>
    <a:srgbClr val="27569E"/>
    <a:srgbClr val="EC0000"/>
    <a:srgbClr val="D77C01"/>
    <a:srgbClr val="0A9BCB"/>
    <a:srgbClr val="82FF75"/>
    <a:srgbClr val="FFA4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4727" autoAdjust="0"/>
  </p:normalViewPr>
  <p:slideViewPr>
    <p:cSldViewPr>
      <p:cViewPr>
        <p:scale>
          <a:sx n="30" d="100"/>
          <a:sy n="30" d="100"/>
        </p:scale>
        <p:origin x="1408" y="-1032"/>
      </p:cViewPr>
      <p:guideLst>
        <p:guide orient="horz" pos="10368"/>
        <p:guide pos="1382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Users/jeannereid/Desktop/FCD%20Research%20Symposium/IT%20Pie%20Chart.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6"/>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1-0C9A-444D-8879-86F5AFC26CC5}"/>
              </c:ext>
            </c:extLst>
          </c:dPt>
          <c:dPt>
            <c:idx val="1"/>
            <c:bubble3D val="0"/>
            <c:spPr>
              <a:solidFill>
                <a:srgbClr val="FFC000"/>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3-0C9A-444D-8879-86F5AFC26CC5}"/>
              </c:ext>
            </c:extLst>
          </c:dPt>
          <c:dPt>
            <c:idx val="2"/>
            <c:bubble3D val="0"/>
            <c:spPr>
              <a:solidFill>
                <a:schemeClr val="accent4"/>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5-0C9A-444D-8879-86F5AFC26CC5}"/>
              </c:ext>
            </c:extLst>
          </c:dPt>
          <c:dLbls>
            <c:dLbl>
              <c:idx val="0"/>
              <c:layout>
                <c:manualLayout>
                  <c:x val="-0.14444079530533038"/>
                  <c:y val="0.1699791543192522"/>
                </c:manualLayout>
              </c:layout>
              <c:dLblPos val="bestFit"/>
              <c:showLegendKey val="0"/>
              <c:showVal val="0"/>
              <c:showCatName val="1"/>
              <c:showSerName val="0"/>
              <c:showPercent val="1"/>
              <c:showBubbleSize val="0"/>
              <c:extLst>
                <c:ext xmlns:c15="http://schemas.microsoft.com/office/drawing/2012/chart" uri="{CE6537A1-D6FC-4f65-9D91-7224C49458BB}">
                  <c15:layout>
                    <c:manualLayout>
                      <c:w val="0.32136396737982348"/>
                      <c:h val="0.28518524588625355"/>
                    </c:manualLayout>
                  </c15:layout>
                </c:ext>
                <c:ext xmlns:c16="http://schemas.microsoft.com/office/drawing/2014/chart" uri="{C3380CC4-5D6E-409C-BE32-E72D297353CC}">
                  <c16:uniqueId val="{00000001-0C9A-444D-8879-86F5AFC26CC5}"/>
                </c:ext>
              </c:extLst>
            </c:dLbl>
            <c:dLbl>
              <c:idx val="1"/>
              <c:layout>
                <c:manualLayout>
                  <c:x val="5.8695735993140138E-2"/>
                  <c:y val="-0.17911110943015845"/>
                </c:manualLayout>
              </c:layout>
              <c:spPr>
                <a:noFill/>
                <a:ln>
                  <a:noFill/>
                </a:ln>
                <a:effectLst/>
              </c:spPr>
              <c:txPr>
                <a:bodyPr rot="0" spcFirstLastPara="1" vertOverflow="ellipsis" vert="horz" wrap="square" lIns="38100" tIns="19050" rIns="38100" bIns="19050" anchor="ctr" anchorCtr="1">
                  <a:noAutofit/>
                </a:bodyPr>
                <a:lstStyle/>
                <a:p>
                  <a:pPr>
                    <a:defRPr sz="2200" b="1" i="0" u="none" strike="noStrike" kern="1200" baseline="0">
                      <a:solidFill>
                        <a:schemeClr val="lt1"/>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manualLayout>
                      <c:w val="0.32959748283541601"/>
                      <c:h val="0.20631270566280735"/>
                    </c:manualLayout>
                  </c15:layout>
                </c:ext>
                <c:ext xmlns:c16="http://schemas.microsoft.com/office/drawing/2014/chart" uri="{C3380CC4-5D6E-409C-BE32-E72D297353CC}">
                  <c16:uniqueId val="{00000003-0C9A-444D-8879-86F5AFC26CC5}"/>
                </c:ext>
              </c:extLst>
            </c:dLbl>
            <c:dLbl>
              <c:idx val="2"/>
              <c:layout>
                <c:manualLayout>
                  <c:x val="0.14066595816202235"/>
                  <c:y val="0.19709590213157402"/>
                </c:manualLayout>
              </c:layout>
              <c:spPr>
                <a:noFill/>
                <a:ln>
                  <a:noFill/>
                </a:ln>
                <a:effectLst/>
              </c:spPr>
              <c:txPr>
                <a:bodyPr rot="0" spcFirstLastPara="1" vertOverflow="ellipsis" vert="horz" wrap="square" lIns="38100" tIns="19050" rIns="38100" bIns="19050" anchor="ctr" anchorCtr="1">
                  <a:noAutofit/>
                </a:bodyPr>
                <a:lstStyle/>
                <a:p>
                  <a:pPr>
                    <a:defRPr sz="2200" b="1" i="0" u="none" strike="noStrike" kern="1200" baseline="0">
                      <a:solidFill>
                        <a:schemeClr val="lt1"/>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manualLayout>
                      <c:w val="0.30064821658302726"/>
                      <c:h val="0.2889376925478746"/>
                    </c:manualLayout>
                  </c15:layout>
                </c:ext>
                <c:ext xmlns:c16="http://schemas.microsoft.com/office/drawing/2014/chart" uri="{C3380CC4-5D6E-409C-BE32-E72D297353CC}">
                  <c16:uniqueId val="{00000005-0C9A-444D-8879-86F5AFC26CC5}"/>
                </c:ext>
              </c:extLst>
            </c:dLbl>
            <c:spPr>
              <a:noFill/>
              <a:ln>
                <a:noFill/>
              </a:ln>
              <a:effectLst/>
            </c:spPr>
            <c:txPr>
              <a:bodyPr rot="0" spcFirstLastPara="1" vertOverflow="ellipsis" vert="horz" wrap="square" lIns="38100" tIns="19050" rIns="38100" bIns="19050" anchor="ctr" anchorCtr="1">
                <a:spAutoFit/>
              </a:bodyPr>
              <a:lstStyle/>
              <a:p>
                <a:pPr>
                  <a:defRPr sz="2200" b="1" i="0" u="none" strike="noStrike" kern="1200" baseline="0">
                    <a:solidFill>
                      <a:schemeClr val="lt1"/>
                    </a:solidFill>
                    <a:latin typeface="+mn-lt"/>
                    <a:ea typeface="+mn-ea"/>
                    <a:cs typeface="+mn-cs"/>
                  </a:defRPr>
                </a:pPr>
                <a:endParaRPr lang="en-US"/>
              </a:p>
            </c:txPr>
            <c:dLblPos val="in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Sheet1!$E$4:$E$6</c:f>
              <c:strCache>
                <c:ptCount val="3"/>
                <c:pt idx="0">
                  <c:v>Center Administrators</c:v>
                </c:pt>
                <c:pt idx="1">
                  <c:v>Center Teachers</c:v>
                </c:pt>
                <c:pt idx="2">
                  <c:v>Family Child Care Leaders</c:v>
                </c:pt>
              </c:strCache>
            </c:strRef>
          </c:cat>
          <c:val>
            <c:numRef>
              <c:f>Sheet1!$F$4:$F$6</c:f>
              <c:numCache>
                <c:formatCode>General</c:formatCode>
                <c:ptCount val="3"/>
                <c:pt idx="0">
                  <c:v>32</c:v>
                </c:pt>
                <c:pt idx="1">
                  <c:v>32</c:v>
                </c:pt>
                <c:pt idx="2">
                  <c:v>30</c:v>
                </c:pt>
              </c:numCache>
            </c:numRef>
          </c:val>
          <c:extLst>
            <c:ext xmlns:c16="http://schemas.microsoft.com/office/drawing/2014/chart" uri="{C3380CC4-5D6E-409C-BE32-E72D297353CC}">
              <c16:uniqueId val="{00000006-0C9A-444D-8879-86F5AFC26CC5}"/>
            </c:ext>
          </c:extLst>
        </c:ser>
        <c:dLbls>
          <c:dLblPos val="inEnd"/>
          <c:showLegendKey val="0"/>
          <c:showVal val="0"/>
          <c:showCatName val="0"/>
          <c:showSerName val="0"/>
          <c:showPercent val="1"/>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900"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latin typeface="Helvetica Neue"/>
            </a:endParaRPr>
          </a:p>
        </p:txBody>
      </p:sp>
      <p:sp>
        <p:nvSpPr>
          <p:cNvPr id="1638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21B40C57-9B6B-4639-BCE3-0DA3B6E6097D}" type="datetimeFigureOut">
              <a:rPr lang="en-US">
                <a:latin typeface="Helvetica Neue"/>
              </a:rPr>
              <a:pPr>
                <a:defRPr/>
              </a:pPr>
              <a:t>11/22/19</a:t>
            </a:fld>
            <a:endParaRPr lang="en-US" dirty="0">
              <a:latin typeface="Helvetica Neue"/>
            </a:endParaRPr>
          </a:p>
        </p:txBody>
      </p:sp>
      <p:sp>
        <p:nvSpPr>
          <p:cNvPr id="1638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latin typeface="Helvetica Neue"/>
            </a:endParaRPr>
          </a:p>
        </p:txBody>
      </p:sp>
      <p:sp>
        <p:nvSpPr>
          <p:cNvPr id="1638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A8FB4611-A65A-4AC5-81BC-FED51008897F}" type="slidenum">
              <a:rPr lang="en-US">
                <a:latin typeface="Helvetica Neue"/>
              </a:rPr>
              <a:pPr>
                <a:defRPr/>
              </a:pPr>
              <a:t>‹#›</a:t>
            </a:fld>
            <a:endParaRPr lang="en-US" dirty="0">
              <a:latin typeface="Helvetica Neue"/>
            </a:endParaRPr>
          </a:p>
        </p:txBody>
      </p:sp>
    </p:spTree>
    <p:extLst>
      <p:ext uri="{BB962C8B-B14F-4D97-AF65-F5344CB8AC3E}">
        <p14:creationId xmlns:p14="http://schemas.microsoft.com/office/powerpoint/2010/main" val="42679959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Helvetica Neue"/>
              </a:defRPr>
            </a:lvl1pPr>
          </a:lstStyle>
          <a:p>
            <a:pPr>
              <a:defRPr/>
            </a:pPr>
            <a:endParaRPr lang="en-US" dirty="0"/>
          </a:p>
        </p:txBody>
      </p:sp>
      <p:sp>
        <p:nvSpPr>
          <p:cNvPr id="30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Helvetica Neue"/>
              </a:defRPr>
            </a:lvl1pPr>
          </a:lstStyle>
          <a:p>
            <a:pPr>
              <a:defRPr/>
            </a:pPr>
            <a:endParaRPr lang="en-US" dirty="0"/>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Helvetica Neue"/>
              </a:defRPr>
            </a:lvl1pPr>
          </a:lstStyle>
          <a:p>
            <a:pPr>
              <a:defRPr/>
            </a:pPr>
            <a:endParaRPr lang="en-US" dirty="0"/>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Helvetica Neue"/>
              </a:defRPr>
            </a:lvl1pPr>
          </a:lstStyle>
          <a:p>
            <a:pPr>
              <a:defRPr/>
            </a:pPr>
            <a:fld id="{BED89765-1FA9-471E-AE47-7B0285923200}" type="slidenum">
              <a:rPr lang="en-US" smtClean="0"/>
              <a:pPr>
                <a:defRPr/>
              </a:pPr>
              <a:t>‹#›</a:t>
            </a:fld>
            <a:endParaRPr lang="en-US" dirty="0"/>
          </a:p>
        </p:txBody>
      </p:sp>
    </p:spTree>
    <p:extLst>
      <p:ext uri="{BB962C8B-B14F-4D97-AF65-F5344CB8AC3E}">
        <p14:creationId xmlns:p14="http://schemas.microsoft.com/office/powerpoint/2010/main" val="267944731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Helvetica Neue"/>
        <a:ea typeface="+mn-ea"/>
        <a:cs typeface="+mn-cs"/>
      </a:defRPr>
    </a:lvl1pPr>
    <a:lvl2pPr marL="457200" algn="l" rtl="0" eaLnBrk="0" fontAlgn="base" hangingPunct="0">
      <a:spcBef>
        <a:spcPct val="30000"/>
      </a:spcBef>
      <a:spcAft>
        <a:spcPct val="0"/>
      </a:spcAft>
      <a:defRPr sz="1200" kern="1200">
        <a:solidFill>
          <a:schemeClr val="tx1"/>
        </a:solidFill>
        <a:latin typeface="Helvetica Neue"/>
        <a:ea typeface="ＭＳ Ｐゴシック" charset="-128"/>
        <a:cs typeface="ＭＳ Ｐゴシック"/>
      </a:defRPr>
    </a:lvl2pPr>
    <a:lvl3pPr marL="914400" algn="l" rtl="0" eaLnBrk="0" fontAlgn="base" hangingPunct="0">
      <a:spcBef>
        <a:spcPct val="30000"/>
      </a:spcBef>
      <a:spcAft>
        <a:spcPct val="0"/>
      </a:spcAft>
      <a:defRPr sz="1200" kern="1200">
        <a:solidFill>
          <a:schemeClr val="tx1"/>
        </a:solidFill>
        <a:latin typeface="Helvetica Neue"/>
        <a:ea typeface="ＭＳ Ｐゴシック" charset="-128"/>
        <a:cs typeface="ＭＳ Ｐゴシック"/>
      </a:defRPr>
    </a:lvl3pPr>
    <a:lvl4pPr marL="1371600" algn="l" rtl="0" eaLnBrk="0" fontAlgn="base" hangingPunct="0">
      <a:spcBef>
        <a:spcPct val="30000"/>
      </a:spcBef>
      <a:spcAft>
        <a:spcPct val="0"/>
      </a:spcAft>
      <a:defRPr sz="1200" kern="1200">
        <a:solidFill>
          <a:schemeClr val="tx1"/>
        </a:solidFill>
        <a:latin typeface="Helvetica Neue"/>
        <a:ea typeface="ＭＳ Ｐゴシック" charset="-128"/>
        <a:cs typeface="ＭＳ Ｐゴシック"/>
      </a:defRPr>
    </a:lvl4pPr>
    <a:lvl5pPr marL="1828800" algn="l" rtl="0" eaLnBrk="0" fontAlgn="base" hangingPunct="0">
      <a:spcBef>
        <a:spcPct val="30000"/>
      </a:spcBef>
      <a:spcAft>
        <a:spcPct val="0"/>
      </a:spcAft>
      <a:defRPr sz="1200" kern="1200">
        <a:solidFill>
          <a:schemeClr val="tx1"/>
        </a:solidFill>
        <a:latin typeface="Helvetica Neue"/>
        <a:ea typeface="ＭＳ Ｐゴシック" charset="-128"/>
        <a:cs typeface="ＭＳ Ｐゴシック"/>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p:spPr>
        <p:txBody>
          <a:bodyPr/>
          <a:lstStyle/>
          <a:p>
            <a:fld id="{C5B5C381-4E1C-4C3B-839D-40F3238B6A82}" type="slidenum">
              <a:rPr lang="en-US" smtClean="0"/>
              <a:pPr/>
              <a:t>1</a:t>
            </a:fld>
            <a:endParaRPr lang="en-US"/>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19995201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5" y="10226675"/>
            <a:ext cx="37306250" cy="7054850"/>
          </a:xfrm>
        </p:spPr>
        <p:txBody>
          <a:bodyPr/>
          <a:lstStyle/>
          <a:p>
            <a:r>
              <a:rPr lang="en-US"/>
              <a:t>Click to edit Master title style</a:t>
            </a:r>
          </a:p>
        </p:txBody>
      </p:sp>
      <p:sp>
        <p:nvSpPr>
          <p:cNvPr id="3" name="Subtitle 2"/>
          <p:cNvSpPr>
            <a:spLocks noGrp="1"/>
          </p:cNvSpPr>
          <p:nvPr>
            <p:ph type="subTitle" idx="1"/>
          </p:nvPr>
        </p:nvSpPr>
        <p:spPr>
          <a:xfrm>
            <a:off x="6583363" y="18653126"/>
            <a:ext cx="30724475" cy="84137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3BCF79A-F00F-440E-838F-A7B9EC83A3D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1207868-E97E-4F78-B8BD-1455059E219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438" y="1317626"/>
            <a:ext cx="9874250" cy="280876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195515" y="1317626"/>
            <a:ext cx="29473525" cy="280876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69BC8A0-D8B5-41C0-AEBB-816CAB5AC22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8268EEF-E47A-4CC0-8802-9D7AFEBD5BF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21153439"/>
            <a:ext cx="37307838" cy="653732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3467100" y="13952538"/>
            <a:ext cx="37307838" cy="72009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9C27B63-6AAB-4828-BF45-3DEA1F411DBB}"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195514" y="7680325"/>
            <a:ext cx="19673887" cy="217249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021800" y="7680325"/>
            <a:ext cx="19673888" cy="217249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A624D86-F5F9-4FC0-8567-DD2680F3B77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7625"/>
            <a:ext cx="39503350" cy="548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3925" y="7369176"/>
            <a:ext cx="19392900"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193925" y="10439401"/>
            <a:ext cx="19392900"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440" y="7369176"/>
            <a:ext cx="19400837"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22296440" y="10439401"/>
            <a:ext cx="19400837"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7EF7DE6B-3429-4202-A97F-E5B56FAF983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F11E86C9-1A04-4733-8166-C05F5255D85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90573F5B-F0A0-425C-BED4-6B3938E3FEC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1275"/>
            <a:ext cx="14439900" cy="557688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17160875" y="1311275"/>
            <a:ext cx="24536400" cy="280939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3925" y="6888163"/>
            <a:ext cx="14439900" cy="22517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0BD9C0D-D3C3-438D-9B4B-786484BD369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5" y="23042563"/>
            <a:ext cx="26335037" cy="2720975"/>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8602665" y="2941639"/>
            <a:ext cx="26335037" cy="197500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602665" y="25763539"/>
            <a:ext cx="26335037" cy="3862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AD04D87-4391-4714-8238-E6550D2D476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195513" y="1317625"/>
            <a:ext cx="39500175" cy="5486400"/>
          </a:xfrm>
          <a:prstGeom prst="rect">
            <a:avLst/>
          </a:prstGeom>
          <a:noFill/>
          <a:ln w="9525">
            <a:noFill/>
            <a:miter lim="800000"/>
            <a:headEnd/>
            <a:tailEnd/>
          </a:ln>
        </p:spPr>
        <p:txBody>
          <a:bodyPr vert="horz" wrap="square" lIns="428460" tIns="214230" rIns="428460" bIns="214230"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2195513" y="7680325"/>
            <a:ext cx="39500175" cy="21724938"/>
          </a:xfrm>
          <a:prstGeom prst="rect">
            <a:avLst/>
          </a:prstGeom>
          <a:noFill/>
          <a:ln w="9525">
            <a:noFill/>
            <a:miter lim="800000"/>
            <a:headEnd/>
            <a:tailEnd/>
          </a:ln>
        </p:spPr>
        <p:txBody>
          <a:bodyPr vert="horz" wrap="square" lIns="428460" tIns="214230" rIns="428460" bIns="21423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2195513" y="29976763"/>
            <a:ext cx="10239375" cy="2286000"/>
          </a:xfrm>
          <a:prstGeom prst="rect">
            <a:avLst/>
          </a:prstGeom>
          <a:noFill/>
          <a:ln w="9525">
            <a:noFill/>
            <a:miter lim="800000"/>
            <a:headEnd/>
            <a:tailEnd/>
          </a:ln>
          <a:effectLst/>
        </p:spPr>
        <p:txBody>
          <a:bodyPr vert="horz" wrap="square" lIns="428460" tIns="214230" rIns="428460" bIns="214230" numCol="1" anchor="t" anchorCtr="0" compatLnSpc="1">
            <a:prstTxWarp prst="textNoShape">
              <a:avLst/>
            </a:prstTxWarp>
          </a:bodyPr>
          <a:lstStyle>
            <a:lvl1pPr>
              <a:defRPr sz="6600">
                <a:latin typeface="Helvetica Neue"/>
              </a:defRPr>
            </a:lvl1pPr>
          </a:lstStyle>
          <a:p>
            <a:pPr>
              <a:defRPr/>
            </a:pPr>
            <a:endParaRPr lang="en-US" dirty="0"/>
          </a:p>
        </p:txBody>
      </p:sp>
      <p:sp>
        <p:nvSpPr>
          <p:cNvPr id="1029" name="Rectangle 5"/>
          <p:cNvSpPr>
            <a:spLocks noGrp="1" noChangeArrowheads="1"/>
          </p:cNvSpPr>
          <p:nvPr>
            <p:ph type="ftr" sz="quarter" idx="3"/>
          </p:nvPr>
        </p:nvSpPr>
        <p:spPr bwMode="auto">
          <a:xfrm>
            <a:off x="14997113" y="29976763"/>
            <a:ext cx="13896975" cy="2286000"/>
          </a:xfrm>
          <a:prstGeom prst="rect">
            <a:avLst/>
          </a:prstGeom>
          <a:noFill/>
          <a:ln w="9525">
            <a:noFill/>
            <a:miter lim="800000"/>
            <a:headEnd/>
            <a:tailEnd/>
          </a:ln>
          <a:effectLst/>
        </p:spPr>
        <p:txBody>
          <a:bodyPr vert="horz" wrap="square" lIns="428460" tIns="214230" rIns="428460" bIns="214230" numCol="1" anchor="t" anchorCtr="0" compatLnSpc="1">
            <a:prstTxWarp prst="textNoShape">
              <a:avLst/>
            </a:prstTxWarp>
          </a:bodyPr>
          <a:lstStyle>
            <a:lvl1pPr algn="ctr">
              <a:defRPr sz="6600">
                <a:latin typeface="Helvetica Neue"/>
              </a:defRPr>
            </a:lvl1pPr>
          </a:lstStyle>
          <a:p>
            <a:pPr>
              <a:defRPr/>
            </a:pPr>
            <a:endParaRPr lang="en-US" dirty="0"/>
          </a:p>
        </p:txBody>
      </p:sp>
      <p:sp>
        <p:nvSpPr>
          <p:cNvPr id="1030" name="Rectangle 6"/>
          <p:cNvSpPr>
            <a:spLocks noGrp="1" noChangeArrowheads="1"/>
          </p:cNvSpPr>
          <p:nvPr>
            <p:ph type="sldNum" sz="quarter" idx="4"/>
          </p:nvPr>
        </p:nvSpPr>
        <p:spPr bwMode="auto">
          <a:xfrm>
            <a:off x="31456313" y="29976763"/>
            <a:ext cx="10239375" cy="2286000"/>
          </a:xfrm>
          <a:prstGeom prst="rect">
            <a:avLst/>
          </a:prstGeom>
          <a:noFill/>
          <a:ln w="9525">
            <a:noFill/>
            <a:miter lim="800000"/>
            <a:headEnd/>
            <a:tailEnd/>
          </a:ln>
          <a:effectLst/>
        </p:spPr>
        <p:txBody>
          <a:bodyPr vert="horz" wrap="square" lIns="428460" tIns="214230" rIns="428460" bIns="214230" numCol="1" anchor="t" anchorCtr="0" compatLnSpc="1">
            <a:prstTxWarp prst="textNoShape">
              <a:avLst/>
            </a:prstTxWarp>
          </a:bodyPr>
          <a:lstStyle>
            <a:lvl1pPr algn="r">
              <a:defRPr sz="6600">
                <a:latin typeface="Helvetica Neue"/>
              </a:defRPr>
            </a:lvl1pPr>
          </a:lstStyle>
          <a:p>
            <a:pPr>
              <a:defRPr/>
            </a:pPr>
            <a:fld id="{9D77871C-6DE0-4FE7-9D2F-B75AD6F31F86}"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284663" rtl="0" eaLnBrk="0" fontAlgn="base" hangingPunct="0">
        <a:spcBef>
          <a:spcPct val="0"/>
        </a:spcBef>
        <a:spcAft>
          <a:spcPct val="0"/>
        </a:spcAft>
        <a:defRPr sz="20600">
          <a:solidFill>
            <a:schemeClr val="tx2"/>
          </a:solidFill>
          <a:latin typeface="Helvetica Neue"/>
          <a:ea typeface="+mj-ea"/>
          <a:cs typeface="+mj-cs"/>
        </a:defRPr>
      </a:lvl1pPr>
      <a:lvl2pPr algn="ctr" defTabSz="4284663" rtl="0" eaLnBrk="0" fontAlgn="base" hangingPunct="0">
        <a:spcBef>
          <a:spcPct val="0"/>
        </a:spcBef>
        <a:spcAft>
          <a:spcPct val="0"/>
        </a:spcAft>
        <a:defRPr sz="20600">
          <a:solidFill>
            <a:schemeClr val="tx2"/>
          </a:solidFill>
          <a:latin typeface="Arial" charset="0"/>
        </a:defRPr>
      </a:lvl2pPr>
      <a:lvl3pPr algn="ctr" defTabSz="4284663" rtl="0" eaLnBrk="0" fontAlgn="base" hangingPunct="0">
        <a:spcBef>
          <a:spcPct val="0"/>
        </a:spcBef>
        <a:spcAft>
          <a:spcPct val="0"/>
        </a:spcAft>
        <a:defRPr sz="20600">
          <a:solidFill>
            <a:schemeClr val="tx2"/>
          </a:solidFill>
          <a:latin typeface="Arial" charset="0"/>
        </a:defRPr>
      </a:lvl3pPr>
      <a:lvl4pPr algn="ctr" defTabSz="4284663" rtl="0" eaLnBrk="0" fontAlgn="base" hangingPunct="0">
        <a:spcBef>
          <a:spcPct val="0"/>
        </a:spcBef>
        <a:spcAft>
          <a:spcPct val="0"/>
        </a:spcAft>
        <a:defRPr sz="20600">
          <a:solidFill>
            <a:schemeClr val="tx2"/>
          </a:solidFill>
          <a:latin typeface="Arial" charset="0"/>
        </a:defRPr>
      </a:lvl4pPr>
      <a:lvl5pPr algn="ctr" defTabSz="4284663" rtl="0" eaLnBrk="0" fontAlgn="base" hangingPunct="0">
        <a:spcBef>
          <a:spcPct val="0"/>
        </a:spcBef>
        <a:spcAft>
          <a:spcPct val="0"/>
        </a:spcAft>
        <a:defRPr sz="20600">
          <a:solidFill>
            <a:schemeClr val="tx2"/>
          </a:solidFill>
          <a:latin typeface="Arial" charset="0"/>
        </a:defRPr>
      </a:lvl5pPr>
      <a:lvl6pPr marL="457200" algn="ctr" defTabSz="4284663" rtl="0" fontAlgn="base">
        <a:spcBef>
          <a:spcPct val="0"/>
        </a:spcBef>
        <a:spcAft>
          <a:spcPct val="0"/>
        </a:spcAft>
        <a:defRPr sz="20600">
          <a:solidFill>
            <a:schemeClr val="tx2"/>
          </a:solidFill>
          <a:latin typeface="Arial" charset="0"/>
        </a:defRPr>
      </a:lvl6pPr>
      <a:lvl7pPr marL="914400" algn="ctr" defTabSz="4284663" rtl="0" fontAlgn="base">
        <a:spcBef>
          <a:spcPct val="0"/>
        </a:spcBef>
        <a:spcAft>
          <a:spcPct val="0"/>
        </a:spcAft>
        <a:defRPr sz="20600">
          <a:solidFill>
            <a:schemeClr val="tx2"/>
          </a:solidFill>
          <a:latin typeface="Arial" charset="0"/>
        </a:defRPr>
      </a:lvl7pPr>
      <a:lvl8pPr marL="1371600" algn="ctr" defTabSz="4284663" rtl="0" fontAlgn="base">
        <a:spcBef>
          <a:spcPct val="0"/>
        </a:spcBef>
        <a:spcAft>
          <a:spcPct val="0"/>
        </a:spcAft>
        <a:defRPr sz="20600">
          <a:solidFill>
            <a:schemeClr val="tx2"/>
          </a:solidFill>
          <a:latin typeface="Arial" charset="0"/>
        </a:defRPr>
      </a:lvl8pPr>
      <a:lvl9pPr marL="1828800" algn="ctr" defTabSz="4284663" rtl="0" fontAlgn="base">
        <a:spcBef>
          <a:spcPct val="0"/>
        </a:spcBef>
        <a:spcAft>
          <a:spcPct val="0"/>
        </a:spcAft>
        <a:defRPr sz="20600">
          <a:solidFill>
            <a:schemeClr val="tx2"/>
          </a:solidFill>
          <a:latin typeface="Arial" charset="0"/>
        </a:defRPr>
      </a:lvl9pPr>
    </p:titleStyle>
    <p:bodyStyle>
      <a:lvl1pPr marL="1606550" indent="-1606550" algn="l" defTabSz="4284663" rtl="0" eaLnBrk="0" fontAlgn="base" hangingPunct="0">
        <a:spcBef>
          <a:spcPct val="20000"/>
        </a:spcBef>
        <a:spcAft>
          <a:spcPct val="0"/>
        </a:spcAft>
        <a:buChar char="•"/>
        <a:defRPr sz="15000">
          <a:solidFill>
            <a:schemeClr val="tx1"/>
          </a:solidFill>
          <a:latin typeface="Helvetica Neue"/>
          <a:ea typeface="+mn-ea"/>
          <a:cs typeface="+mn-cs"/>
        </a:defRPr>
      </a:lvl1pPr>
      <a:lvl2pPr marL="3481388" indent="-1339850" algn="l" defTabSz="4284663" rtl="0" eaLnBrk="0" fontAlgn="base" hangingPunct="0">
        <a:spcBef>
          <a:spcPct val="20000"/>
        </a:spcBef>
        <a:spcAft>
          <a:spcPct val="0"/>
        </a:spcAft>
        <a:buChar char="–"/>
        <a:defRPr sz="13100">
          <a:solidFill>
            <a:schemeClr val="tx1"/>
          </a:solidFill>
          <a:latin typeface="Helvetica Neue"/>
          <a:ea typeface="ＭＳ Ｐゴシック" charset="-128"/>
          <a:cs typeface="ＭＳ Ｐゴシック"/>
        </a:defRPr>
      </a:lvl2pPr>
      <a:lvl3pPr marL="5356225" indent="-1071563" algn="l" defTabSz="4284663" rtl="0" eaLnBrk="0" fontAlgn="base" hangingPunct="0">
        <a:spcBef>
          <a:spcPct val="20000"/>
        </a:spcBef>
        <a:spcAft>
          <a:spcPct val="0"/>
        </a:spcAft>
        <a:buChar char="•"/>
        <a:defRPr sz="11200">
          <a:solidFill>
            <a:schemeClr val="tx1"/>
          </a:solidFill>
          <a:latin typeface="Helvetica Neue"/>
          <a:ea typeface="ＭＳ Ｐゴシック" charset="-128"/>
          <a:cs typeface="ＭＳ Ｐゴシック"/>
        </a:defRPr>
      </a:lvl3pPr>
      <a:lvl4pPr marL="7497763" indent="-1071563" algn="l" defTabSz="4284663" rtl="0" eaLnBrk="0" fontAlgn="base" hangingPunct="0">
        <a:spcBef>
          <a:spcPct val="20000"/>
        </a:spcBef>
        <a:spcAft>
          <a:spcPct val="0"/>
        </a:spcAft>
        <a:buChar char="–"/>
        <a:defRPr sz="9400">
          <a:solidFill>
            <a:schemeClr val="tx1"/>
          </a:solidFill>
          <a:latin typeface="Helvetica Neue"/>
          <a:ea typeface="ＭＳ Ｐゴシック" charset="-128"/>
          <a:cs typeface="ＭＳ Ｐゴシック"/>
        </a:defRPr>
      </a:lvl4pPr>
      <a:lvl5pPr marL="9640888" indent="-1071563" algn="l" defTabSz="4284663" rtl="0" eaLnBrk="0" fontAlgn="base" hangingPunct="0">
        <a:spcBef>
          <a:spcPct val="20000"/>
        </a:spcBef>
        <a:spcAft>
          <a:spcPct val="0"/>
        </a:spcAft>
        <a:buChar char="»"/>
        <a:defRPr sz="9400">
          <a:solidFill>
            <a:schemeClr val="tx1"/>
          </a:solidFill>
          <a:latin typeface="Helvetica Neue"/>
          <a:ea typeface="ＭＳ Ｐゴシック" charset="-128"/>
          <a:cs typeface="ＭＳ Ｐゴシック"/>
        </a:defRPr>
      </a:lvl5pPr>
      <a:lvl6pPr marL="10098088" indent="-1071563" algn="l" defTabSz="4284663" rtl="0" fontAlgn="base">
        <a:spcBef>
          <a:spcPct val="20000"/>
        </a:spcBef>
        <a:spcAft>
          <a:spcPct val="0"/>
        </a:spcAft>
        <a:buChar char="»"/>
        <a:defRPr sz="9400">
          <a:solidFill>
            <a:schemeClr val="tx1"/>
          </a:solidFill>
          <a:latin typeface="+mn-lt"/>
          <a:ea typeface="ＭＳ Ｐゴシック" charset="-128"/>
        </a:defRPr>
      </a:lvl6pPr>
      <a:lvl7pPr marL="10555288" indent="-1071563" algn="l" defTabSz="4284663" rtl="0" fontAlgn="base">
        <a:spcBef>
          <a:spcPct val="20000"/>
        </a:spcBef>
        <a:spcAft>
          <a:spcPct val="0"/>
        </a:spcAft>
        <a:buChar char="»"/>
        <a:defRPr sz="9400">
          <a:solidFill>
            <a:schemeClr val="tx1"/>
          </a:solidFill>
          <a:latin typeface="+mn-lt"/>
          <a:ea typeface="ＭＳ Ｐゴシック" charset="-128"/>
        </a:defRPr>
      </a:lvl7pPr>
      <a:lvl8pPr marL="11012488" indent="-1071563" algn="l" defTabSz="4284663" rtl="0" fontAlgn="base">
        <a:spcBef>
          <a:spcPct val="20000"/>
        </a:spcBef>
        <a:spcAft>
          <a:spcPct val="0"/>
        </a:spcAft>
        <a:buChar char="»"/>
        <a:defRPr sz="9400">
          <a:solidFill>
            <a:schemeClr val="tx1"/>
          </a:solidFill>
          <a:latin typeface="+mn-lt"/>
          <a:ea typeface="ＭＳ Ｐゴシック" charset="-128"/>
        </a:defRPr>
      </a:lvl8pPr>
      <a:lvl9pPr marL="11469688" indent="-1071563" algn="l" defTabSz="4284663" rtl="0" fontAlgn="base">
        <a:spcBef>
          <a:spcPct val="20000"/>
        </a:spcBef>
        <a:spcAft>
          <a:spcPct val="0"/>
        </a:spcAft>
        <a:buChar char="»"/>
        <a:defRPr sz="94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chart" Target="../charts/char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Rectangle 64"/>
          <p:cNvSpPr/>
          <p:nvPr/>
        </p:nvSpPr>
        <p:spPr bwMode="auto">
          <a:xfrm>
            <a:off x="0" y="0"/>
            <a:ext cx="43891200" cy="4953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284663" rtl="0" eaLnBrk="1" fontAlgn="base" latinLnBrk="0" hangingPunct="1">
              <a:lnSpc>
                <a:spcPct val="100000"/>
              </a:lnSpc>
              <a:spcBef>
                <a:spcPct val="0"/>
              </a:spcBef>
              <a:spcAft>
                <a:spcPct val="0"/>
              </a:spcAft>
              <a:buClrTx/>
              <a:buSzTx/>
              <a:buFontTx/>
              <a:buNone/>
              <a:tabLst/>
            </a:pPr>
            <a:endParaRPr kumimoji="0" lang="en-US" sz="8400" b="0" i="0" u="none" strike="noStrike" cap="none" normalizeH="0" baseline="0">
              <a:ln>
                <a:noFill/>
              </a:ln>
              <a:solidFill>
                <a:schemeClr val="tx1"/>
              </a:solidFill>
              <a:effectLst/>
              <a:latin typeface="Arial" charset="0"/>
            </a:endParaRPr>
          </a:p>
        </p:txBody>
      </p:sp>
      <p:grpSp>
        <p:nvGrpSpPr>
          <p:cNvPr id="15368" name="Group 13"/>
          <p:cNvGrpSpPr>
            <a:grpSpLocks/>
          </p:cNvGrpSpPr>
          <p:nvPr/>
        </p:nvGrpSpPr>
        <p:grpSpPr bwMode="auto">
          <a:xfrm>
            <a:off x="1160387" y="23974382"/>
            <a:ext cx="16153202" cy="3456029"/>
            <a:chOff x="615" y="3322"/>
            <a:chExt cx="9200" cy="2486"/>
          </a:xfrm>
        </p:grpSpPr>
        <p:sp>
          <p:nvSpPr>
            <p:cNvPr id="15387" name="Text Box 14"/>
            <p:cNvSpPr txBox="1">
              <a:spLocks noChangeArrowheads="1"/>
            </p:cNvSpPr>
            <p:nvPr/>
          </p:nvSpPr>
          <p:spPr bwMode="auto">
            <a:xfrm>
              <a:off x="664" y="4347"/>
              <a:ext cx="9151" cy="1461"/>
            </a:xfrm>
            <a:prstGeom prst="rect">
              <a:avLst/>
            </a:prstGeom>
            <a:noFill/>
            <a:ln w="9525">
              <a:noFill/>
              <a:miter lim="800000"/>
              <a:headEnd/>
              <a:tailEnd/>
            </a:ln>
          </p:spPr>
          <p:txBody>
            <a:bodyPr wrap="square" lIns="91396" tIns="45698" rIns="91396" bIns="45698">
              <a:spAutoFit/>
            </a:bodyPr>
            <a:lstStyle/>
            <a:p>
              <a:pPr defTabSz="911225">
                <a:buClr>
                  <a:srgbClr val="800000"/>
                </a:buClr>
              </a:pPr>
              <a:endParaRPr lang="en-US" sz="800" b="1" dirty="0">
                <a:latin typeface="Helvetica Neue"/>
              </a:endParaRPr>
            </a:p>
            <a:p>
              <a:pPr marL="571500" indent="-571500">
                <a:buClr>
                  <a:srgbClr val="27569E"/>
                </a:buClr>
                <a:buFont typeface="Wingdings" charset="2"/>
                <a:buChar char="§"/>
              </a:pPr>
              <a:r>
                <a:rPr lang="en-US" sz="3600" dirty="0">
                  <a:latin typeface="Helvetica Neue"/>
                  <a:cs typeface="Helvetica Neue"/>
                </a:rPr>
                <a:t>To what extent do the characteristics of infant and toddler programs and their experience of quality-enhancement efforts vary by formal care setting (centers vs. FCCs)?</a:t>
              </a:r>
              <a:endParaRPr lang="en-US" sz="4400" dirty="0">
                <a:latin typeface="Helvetica Neue"/>
                <a:cs typeface="Helvetica Neue"/>
              </a:endParaRPr>
            </a:p>
            <a:p>
              <a:endParaRPr lang="en-US" sz="1000" b="1" dirty="0">
                <a:latin typeface="Helvetica Neue"/>
                <a:cs typeface="Helvetica Neue"/>
              </a:endParaRPr>
            </a:p>
          </p:txBody>
        </p:sp>
        <p:sp>
          <p:nvSpPr>
            <p:cNvPr id="15388" name="Text Box 15"/>
            <p:cNvSpPr txBox="1">
              <a:spLocks noChangeArrowheads="1"/>
            </p:cNvSpPr>
            <p:nvPr/>
          </p:nvSpPr>
          <p:spPr bwMode="auto">
            <a:xfrm>
              <a:off x="615" y="3322"/>
              <a:ext cx="9091" cy="797"/>
            </a:xfrm>
            <a:prstGeom prst="rect">
              <a:avLst/>
            </a:prstGeom>
            <a:solidFill>
              <a:schemeClr val="tx2">
                <a:lumMod val="20000"/>
                <a:lumOff val="80000"/>
              </a:schemeClr>
            </a:solidFill>
            <a:ln w="12700">
              <a:solidFill>
                <a:srgbClr val="94B6D2"/>
              </a:solidFill>
              <a:miter lim="800000"/>
              <a:headEnd/>
              <a:tailEnd/>
            </a:ln>
          </p:spPr>
          <p:txBody>
            <a:bodyPr wrap="square" lIns="91396" tIns="45698" rIns="91396" bIns="45698">
              <a:spAutoFit/>
            </a:bodyPr>
            <a:lstStyle/>
            <a:p>
              <a:pPr algn="ctr" defTabSz="911225"/>
              <a:r>
                <a:rPr lang="en-US" sz="6600" b="1" dirty="0">
                  <a:solidFill>
                    <a:srgbClr val="620066"/>
                  </a:solidFill>
                  <a:latin typeface="Helvetica Neue"/>
                  <a:cs typeface="Helvetica Neue"/>
                </a:rPr>
                <a:t>Research Question</a:t>
              </a:r>
            </a:p>
          </p:txBody>
        </p:sp>
      </p:grpSp>
      <p:grpSp>
        <p:nvGrpSpPr>
          <p:cNvPr id="31" name="Group 16"/>
          <p:cNvGrpSpPr>
            <a:grpSpLocks/>
          </p:cNvGrpSpPr>
          <p:nvPr/>
        </p:nvGrpSpPr>
        <p:grpSpPr bwMode="auto">
          <a:xfrm>
            <a:off x="1160387" y="5767325"/>
            <a:ext cx="16050646" cy="11821427"/>
            <a:chOff x="549" y="2837"/>
            <a:chExt cx="8883" cy="8461"/>
          </a:xfrm>
        </p:grpSpPr>
        <p:sp>
          <p:nvSpPr>
            <p:cNvPr id="32" name="Text Box 17"/>
            <p:cNvSpPr txBox="1">
              <a:spLocks noChangeArrowheads="1"/>
            </p:cNvSpPr>
            <p:nvPr/>
          </p:nvSpPr>
          <p:spPr bwMode="auto">
            <a:xfrm>
              <a:off x="549" y="4095"/>
              <a:ext cx="8883" cy="7203"/>
            </a:xfrm>
            <a:prstGeom prst="rect">
              <a:avLst/>
            </a:prstGeom>
            <a:noFill/>
            <a:ln w="9525">
              <a:noFill/>
              <a:miter lim="800000"/>
              <a:headEnd/>
              <a:tailEnd/>
            </a:ln>
          </p:spPr>
          <p:txBody>
            <a:bodyPr wrap="square" lIns="91396" tIns="45698" rIns="91396" bIns="45698">
              <a:spAutoFit/>
            </a:bodyPr>
            <a:lstStyle/>
            <a:p>
              <a:pPr marL="571500" lvl="0" indent="-571500">
                <a:buClr>
                  <a:srgbClr val="27569E"/>
                </a:buClr>
                <a:buFont typeface="Wingdings" charset="2"/>
                <a:buChar char="§"/>
              </a:pPr>
              <a:r>
                <a:rPr lang="en-US" sz="3600" dirty="0">
                  <a:latin typeface="Helvetica Neue" panose="02000503000000020004" pitchFamily="2" charset="0"/>
                  <a:ea typeface="Helvetica Neue" panose="02000503000000020004" pitchFamily="2" charset="0"/>
                  <a:cs typeface="Helvetica Neue" panose="02000503000000020004" pitchFamily="2" charset="0"/>
                </a:rPr>
                <a:t>Policymakers are increasingly concerned about the quality of publicly funded programs that care for infants and toddlers.</a:t>
              </a:r>
            </a:p>
            <a:p>
              <a:pPr lvl="0">
                <a:buClr>
                  <a:srgbClr val="27569E"/>
                </a:buClr>
              </a:pPr>
              <a:endParaRPr lang="en-US" sz="3600" dirty="0">
                <a:latin typeface="Helvetica Neue" panose="02000503000000020004" pitchFamily="2" charset="0"/>
                <a:ea typeface="Helvetica Neue" panose="02000503000000020004" pitchFamily="2" charset="0"/>
                <a:cs typeface="Helvetica Neue" panose="02000503000000020004" pitchFamily="2" charset="0"/>
              </a:endParaRPr>
            </a:p>
            <a:p>
              <a:pPr marL="571500" lvl="0" indent="-571500">
                <a:buClr>
                  <a:srgbClr val="27569E"/>
                </a:buClr>
                <a:buFont typeface="Wingdings" charset="2"/>
                <a:buChar char="§"/>
              </a:pPr>
              <a:r>
                <a:rPr lang="en-US" sz="3600" dirty="0">
                  <a:latin typeface="Helvetica Neue" panose="02000503000000020004" pitchFamily="2" charset="0"/>
                  <a:ea typeface="Helvetica Neue" panose="02000503000000020004" pitchFamily="2" charset="0"/>
                  <a:cs typeface="Helvetica Neue" panose="02000503000000020004" pitchFamily="2" charset="0"/>
                </a:rPr>
                <a:t>While policy efforts tend to focus on center-based programs, most infants and toddlers are enrolled in family child care (FCC).</a:t>
              </a:r>
            </a:p>
            <a:p>
              <a:pPr lvl="0">
                <a:buClr>
                  <a:srgbClr val="27569E"/>
                </a:buClr>
              </a:pPr>
              <a:endParaRPr lang="en-US" sz="3600" dirty="0">
                <a:latin typeface="Helvetica Neue" panose="02000503000000020004" pitchFamily="2" charset="0"/>
                <a:ea typeface="Helvetica Neue" panose="02000503000000020004" pitchFamily="2" charset="0"/>
                <a:cs typeface="Helvetica Neue" panose="02000503000000020004" pitchFamily="2" charset="0"/>
              </a:endParaRPr>
            </a:p>
            <a:p>
              <a:pPr marL="571500" lvl="0" indent="-571500">
                <a:buClr>
                  <a:srgbClr val="27569E"/>
                </a:buClr>
                <a:buFont typeface="Wingdings" charset="2"/>
                <a:buChar char="§"/>
              </a:pPr>
              <a:r>
                <a:rPr lang="en-US" sz="3600" dirty="0">
                  <a:latin typeface="Helvetica Neue" panose="02000503000000020004" pitchFamily="2" charset="0"/>
                  <a:ea typeface="Helvetica Neue" panose="02000503000000020004" pitchFamily="2" charset="0"/>
                  <a:cs typeface="Helvetica Neue" panose="02000503000000020004" pitchFamily="2" charset="0"/>
                </a:rPr>
                <a:t>With the </a:t>
              </a:r>
              <a:r>
                <a:rPr lang="en-US" sz="3600" dirty="0" err="1">
                  <a:latin typeface="Helvetica Neue" panose="02000503000000020004" pitchFamily="2" charset="0"/>
                  <a:ea typeface="Helvetica Neue" panose="02000503000000020004" pitchFamily="2" charset="0"/>
                  <a:cs typeface="Helvetica Neue" panose="02000503000000020004" pitchFamily="2" charset="0"/>
                </a:rPr>
                <a:t>EarlyLearn</a:t>
              </a:r>
              <a:r>
                <a:rPr lang="en-US" sz="3600" dirty="0">
                  <a:latin typeface="Helvetica Neue" panose="02000503000000020004" pitchFamily="2" charset="0"/>
                  <a:ea typeface="Helvetica Neue" panose="02000503000000020004" pitchFamily="2" charset="0"/>
                  <a:cs typeface="Helvetica Neue" panose="02000503000000020004" pitchFamily="2" charset="0"/>
                </a:rPr>
                <a:t> NYC initiative, New York City sought to enhance and align quality across diverse formal care settings by applying program requirements, such as the use of curricula, assessments, and professional learning opportunities, to both centers and FCCs.</a:t>
              </a:r>
            </a:p>
            <a:p>
              <a:pPr lvl="0">
                <a:buClr>
                  <a:srgbClr val="27569E"/>
                </a:buClr>
              </a:pPr>
              <a:endParaRPr lang="en-US" sz="3600" dirty="0">
                <a:latin typeface="Helvetica Neue" panose="02000503000000020004" pitchFamily="2" charset="0"/>
                <a:ea typeface="Helvetica Neue" panose="02000503000000020004" pitchFamily="2" charset="0"/>
                <a:cs typeface="Helvetica Neue" panose="02000503000000020004" pitchFamily="2" charset="0"/>
              </a:endParaRPr>
            </a:p>
            <a:p>
              <a:pPr marL="571500" lvl="0" indent="-571500">
                <a:buClr>
                  <a:srgbClr val="27569E"/>
                </a:buClr>
                <a:buFont typeface="Wingdings" charset="2"/>
                <a:buChar char="§"/>
              </a:pPr>
              <a:r>
                <a:rPr lang="en-US" sz="3600" dirty="0">
                  <a:latin typeface="Helvetica Neue" panose="02000503000000020004" pitchFamily="2" charset="0"/>
                  <a:ea typeface="Helvetica Neue" panose="02000503000000020004" pitchFamily="2" charset="0"/>
                  <a:cs typeface="Helvetica Neue" panose="02000503000000020004" pitchFamily="2" charset="0"/>
                </a:rPr>
                <a:t>Today the policy landscape is undergoing transformative change with the expansion of Pre-K for All and 3K, and the transfer of </a:t>
              </a:r>
              <a:r>
                <a:rPr lang="en-US" sz="3600" dirty="0" err="1">
                  <a:latin typeface="Helvetica Neue" panose="02000503000000020004" pitchFamily="2" charset="0"/>
                  <a:ea typeface="Helvetica Neue" panose="02000503000000020004" pitchFamily="2" charset="0"/>
                  <a:cs typeface="Helvetica Neue" panose="02000503000000020004" pitchFamily="2" charset="0"/>
                </a:rPr>
                <a:t>EarlyLearn</a:t>
              </a:r>
              <a:r>
                <a:rPr lang="en-US" sz="3600" dirty="0">
                  <a:latin typeface="Helvetica Neue" panose="02000503000000020004" pitchFamily="2" charset="0"/>
                  <a:ea typeface="Helvetica Neue" panose="02000503000000020004" pitchFamily="2" charset="0"/>
                  <a:cs typeface="Helvetica Neue" panose="02000503000000020004" pitchFamily="2" charset="0"/>
                </a:rPr>
                <a:t> contracts to the city’s Department of Education.</a:t>
              </a:r>
            </a:p>
            <a:p>
              <a:pPr marL="571500" lvl="0" indent="-571500">
                <a:buClr>
                  <a:srgbClr val="27569E"/>
                </a:buClr>
                <a:buFont typeface="Wingdings" charset="2"/>
                <a:buChar char="§"/>
              </a:pPr>
              <a:endParaRPr lang="en-US" sz="3600" dirty="0">
                <a:latin typeface="Helvetica Neue" panose="02000503000000020004" pitchFamily="2" charset="0"/>
                <a:ea typeface="Helvetica Neue" panose="02000503000000020004" pitchFamily="2" charset="0"/>
                <a:cs typeface="Helvetica Neue" panose="02000503000000020004" pitchFamily="2" charset="0"/>
              </a:endParaRPr>
            </a:p>
            <a:p>
              <a:pPr marL="571500" lvl="0" indent="-571500">
                <a:buClr>
                  <a:srgbClr val="27569E"/>
                </a:buClr>
                <a:buFont typeface="Wingdings" charset="2"/>
                <a:buChar char="§"/>
              </a:pPr>
              <a:r>
                <a:rPr lang="en-US" sz="3600" b="1" dirty="0">
                  <a:latin typeface="Helvetica Neue" panose="02000503000000020004" pitchFamily="2" charset="0"/>
                  <a:ea typeface="Helvetica Neue" panose="02000503000000020004" pitchFamily="2" charset="0"/>
                  <a:cs typeface="Helvetica Neue" panose="02000503000000020004" pitchFamily="2" charset="0"/>
                </a:rPr>
                <a:t>In this dynamic policy context, this descriptive study compares the characteristics and quality-enhancement efforts in programs for infants and toddlers located in centers and FCC settings. </a:t>
              </a:r>
            </a:p>
          </p:txBody>
        </p:sp>
        <p:sp>
          <p:nvSpPr>
            <p:cNvPr id="33" name="Text Box 18"/>
            <p:cNvSpPr txBox="1">
              <a:spLocks noChangeArrowheads="1"/>
            </p:cNvSpPr>
            <p:nvPr/>
          </p:nvSpPr>
          <p:spPr bwMode="auto">
            <a:xfrm>
              <a:off x="579" y="2837"/>
              <a:ext cx="8829" cy="789"/>
            </a:xfrm>
            <a:prstGeom prst="rect">
              <a:avLst/>
            </a:prstGeom>
            <a:solidFill>
              <a:schemeClr val="tx2">
                <a:lumMod val="20000"/>
                <a:lumOff val="80000"/>
              </a:schemeClr>
            </a:solidFill>
            <a:ln w="12700">
              <a:solidFill>
                <a:srgbClr val="94B6D2"/>
              </a:solidFill>
              <a:miter lim="800000"/>
              <a:headEnd/>
              <a:tailEnd/>
            </a:ln>
          </p:spPr>
          <p:txBody>
            <a:bodyPr lIns="91396" tIns="45698" rIns="91396" bIns="45698">
              <a:spAutoFit/>
            </a:bodyPr>
            <a:lstStyle/>
            <a:p>
              <a:pPr algn="ctr" defTabSz="911225"/>
              <a:r>
                <a:rPr lang="en-US" sz="6600" b="1" dirty="0">
                  <a:solidFill>
                    <a:srgbClr val="620066"/>
                  </a:solidFill>
                  <a:latin typeface="Helvetica Neue"/>
                  <a:cs typeface="Helvetica Neue"/>
                </a:rPr>
                <a:t>Background &amp; Purpose</a:t>
              </a:r>
            </a:p>
          </p:txBody>
        </p:sp>
      </p:grpSp>
      <p:sp>
        <p:nvSpPr>
          <p:cNvPr id="3" name="TextBox 2"/>
          <p:cNvSpPr txBox="1"/>
          <p:nvPr/>
        </p:nvSpPr>
        <p:spPr>
          <a:xfrm>
            <a:off x="18664824" y="12421367"/>
            <a:ext cx="184666" cy="1384995"/>
          </a:xfrm>
          <a:prstGeom prst="rect">
            <a:avLst/>
          </a:prstGeom>
          <a:noFill/>
        </p:spPr>
        <p:txBody>
          <a:bodyPr wrap="none" rtlCol="0">
            <a:spAutoFit/>
          </a:bodyPr>
          <a:lstStyle/>
          <a:p>
            <a:endParaRPr lang="en-US" dirty="0">
              <a:latin typeface="Helvetica Neue"/>
            </a:endParaRPr>
          </a:p>
        </p:txBody>
      </p:sp>
      <p:sp>
        <p:nvSpPr>
          <p:cNvPr id="4" name="TextBox 3"/>
          <p:cNvSpPr txBox="1"/>
          <p:nvPr/>
        </p:nvSpPr>
        <p:spPr>
          <a:xfrm>
            <a:off x="16817584" y="12344398"/>
            <a:ext cx="184666" cy="1384995"/>
          </a:xfrm>
          <a:prstGeom prst="rect">
            <a:avLst/>
          </a:prstGeom>
          <a:noFill/>
        </p:spPr>
        <p:txBody>
          <a:bodyPr wrap="none" rtlCol="0">
            <a:spAutoFit/>
          </a:bodyPr>
          <a:lstStyle/>
          <a:p>
            <a:endParaRPr lang="en-US" dirty="0">
              <a:latin typeface="Helvetica Neue"/>
            </a:endParaRPr>
          </a:p>
        </p:txBody>
      </p:sp>
      <p:sp>
        <p:nvSpPr>
          <p:cNvPr id="5" name="TextBox 4"/>
          <p:cNvSpPr txBox="1"/>
          <p:nvPr/>
        </p:nvSpPr>
        <p:spPr>
          <a:xfrm>
            <a:off x="18284173" y="16352194"/>
            <a:ext cx="184666" cy="1384995"/>
          </a:xfrm>
          <a:prstGeom prst="rect">
            <a:avLst/>
          </a:prstGeom>
          <a:noFill/>
        </p:spPr>
        <p:txBody>
          <a:bodyPr wrap="none" rtlCol="0">
            <a:spAutoFit/>
          </a:bodyPr>
          <a:lstStyle/>
          <a:p>
            <a:endParaRPr lang="en-US" dirty="0">
              <a:latin typeface="Helvetica Neue"/>
            </a:endParaRPr>
          </a:p>
        </p:txBody>
      </p:sp>
      <p:sp>
        <p:nvSpPr>
          <p:cNvPr id="10" name="TextBox 9"/>
          <p:cNvSpPr txBox="1"/>
          <p:nvPr/>
        </p:nvSpPr>
        <p:spPr>
          <a:xfrm>
            <a:off x="29540200" y="23183990"/>
            <a:ext cx="184666" cy="1384995"/>
          </a:xfrm>
          <a:prstGeom prst="rect">
            <a:avLst/>
          </a:prstGeom>
          <a:noFill/>
        </p:spPr>
        <p:txBody>
          <a:bodyPr wrap="none" rtlCol="0">
            <a:spAutoFit/>
          </a:bodyPr>
          <a:lstStyle/>
          <a:p>
            <a:endParaRPr lang="en-US" dirty="0">
              <a:latin typeface="Helvetica Neue"/>
            </a:endParaRPr>
          </a:p>
        </p:txBody>
      </p:sp>
      <p:grpSp>
        <p:nvGrpSpPr>
          <p:cNvPr id="92" name="Group 16"/>
          <p:cNvGrpSpPr>
            <a:grpSpLocks/>
          </p:cNvGrpSpPr>
          <p:nvPr/>
        </p:nvGrpSpPr>
        <p:grpSpPr bwMode="auto">
          <a:xfrm>
            <a:off x="1214594" y="28050768"/>
            <a:ext cx="15959748" cy="3155168"/>
            <a:chOff x="319" y="2926"/>
            <a:chExt cx="9170" cy="623"/>
          </a:xfrm>
        </p:grpSpPr>
        <p:sp>
          <p:nvSpPr>
            <p:cNvPr id="93" name="Text Box 17"/>
            <p:cNvSpPr txBox="1">
              <a:spLocks noChangeArrowheads="1"/>
            </p:cNvSpPr>
            <p:nvPr/>
          </p:nvSpPr>
          <p:spPr bwMode="auto">
            <a:xfrm>
              <a:off x="338" y="3190"/>
              <a:ext cx="9121" cy="359"/>
            </a:xfrm>
            <a:prstGeom prst="rect">
              <a:avLst/>
            </a:prstGeom>
            <a:noFill/>
            <a:ln w="9525">
              <a:noFill/>
              <a:miter lim="800000"/>
              <a:headEnd/>
              <a:tailEnd/>
            </a:ln>
          </p:spPr>
          <p:txBody>
            <a:bodyPr wrap="square" lIns="91396" tIns="45698" rIns="91396" bIns="45698">
              <a:spAutoFit/>
            </a:bodyPr>
            <a:lstStyle/>
            <a:p>
              <a:r>
                <a:rPr lang="en-US" sz="2800" dirty="0">
                  <a:latin typeface="Helvetica Neue"/>
                </a:rPr>
                <a:t>This work was generously funded by the </a:t>
              </a:r>
              <a:r>
                <a:rPr lang="en-US" sz="2800" dirty="0" err="1">
                  <a:latin typeface="Helvetica Neue"/>
                </a:rPr>
                <a:t>Heising</a:t>
              </a:r>
              <a:r>
                <a:rPr lang="en-US" sz="2800" dirty="0">
                  <a:latin typeface="Helvetica Neue"/>
                </a:rPr>
                <a:t>-Simons Foundation in </a:t>
              </a:r>
              <a:r>
                <a:rPr lang="en-US" sz="2800" dirty="0">
                  <a:latin typeface="Helvetica Neue" panose="02000503000000020004" pitchFamily="2" charset="0"/>
                  <a:ea typeface="Helvetica Neue" panose="02000503000000020004" pitchFamily="2" charset="0"/>
                  <a:cs typeface="Helvetica Neue" panose="02000503000000020004" pitchFamily="2" charset="0"/>
                </a:rPr>
                <a:t>collaboration with the New York City Early Childhood Research Network. Special thanks to the early childhood educators who participated in the study, and the research assistants, Valentina Chegwin and Carolina </a:t>
              </a:r>
              <a:r>
                <a:rPr lang="en-US" sz="2800" dirty="0" err="1">
                  <a:latin typeface="Helvetica Neue" panose="02000503000000020004" pitchFamily="2" charset="0"/>
                  <a:ea typeface="Helvetica Neue" panose="02000503000000020004" pitchFamily="2" charset="0"/>
                  <a:cs typeface="Helvetica Neue" panose="02000503000000020004" pitchFamily="2" charset="0"/>
                </a:rPr>
                <a:t>Snaider</a:t>
              </a:r>
              <a:r>
                <a:rPr lang="en-US" sz="2800" dirty="0">
                  <a:latin typeface="Helvetica Neue" panose="02000503000000020004" pitchFamily="2" charset="0"/>
                  <a:ea typeface="Helvetica Neue" panose="02000503000000020004" pitchFamily="2" charset="0"/>
                  <a:cs typeface="Helvetica Neue" panose="02000503000000020004" pitchFamily="2" charset="0"/>
                </a:rPr>
                <a:t>, who made this work possible.  </a:t>
              </a:r>
              <a:endParaRPr lang="en-US" sz="2800" b="1" dirty="0">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94" name="Text Box 18"/>
            <p:cNvSpPr txBox="1">
              <a:spLocks noChangeArrowheads="1"/>
            </p:cNvSpPr>
            <p:nvPr/>
          </p:nvSpPr>
          <p:spPr bwMode="auto">
            <a:xfrm>
              <a:off x="319" y="2926"/>
              <a:ext cx="9170" cy="218"/>
            </a:xfrm>
            <a:prstGeom prst="rect">
              <a:avLst/>
            </a:prstGeom>
            <a:solidFill>
              <a:schemeClr val="tx2">
                <a:lumMod val="20000"/>
                <a:lumOff val="80000"/>
              </a:schemeClr>
            </a:solidFill>
            <a:ln w="12700">
              <a:solidFill>
                <a:srgbClr val="94B6D2"/>
              </a:solidFill>
              <a:miter lim="800000"/>
              <a:headEnd/>
              <a:tailEnd/>
            </a:ln>
          </p:spPr>
          <p:txBody>
            <a:bodyPr wrap="square" lIns="91396" tIns="45698" rIns="91396" bIns="45698">
              <a:spAutoFit/>
            </a:bodyPr>
            <a:lstStyle/>
            <a:p>
              <a:pPr algn="ctr" defTabSz="911225"/>
              <a:r>
                <a:rPr lang="en-US" sz="6600" b="1" dirty="0">
                  <a:solidFill>
                    <a:srgbClr val="620066"/>
                  </a:solidFill>
                  <a:latin typeface="Helvetica Neue"/>
                  <a:cs typeface="Helvetica Neue"/>
                </a:rPr>
                <a:t>Acknowledgments</a:t>
              </a:r>
            </a:p>
          </p:txBody>
        </p:sp>
      </p:grpSp>
      <p:grpSp>
        <p:nvGrpSpPr>
          <p:cNvPr id="6" name="Group 5"/>
          <p:cNvGrpSpPr/>
          <p:nvPr/>
        </p:nvGrpSpPr>
        <p:grpSpPr>
          <a:xfrm>
            <a:off x="-304800" y="4572000"/>
            <a:ext cx="44348400" cy="457200"/>
            <a:chOff x="0" y="4419600"/>
            <a:chExt cx="43899365" cy="457200"/>
          </a:xfrm>
          <a:solidFill>
            <a:srgbClr val="1D4178"/>
          </a:solidFill>
        </p:grpSpPr>
        <p:sp>
          <p:nvSpPr>
            <p:cNvPr id="97" name="Rectangle 381"/>
            <p:cNvSpPr>
              <a:spLocks noChangeArrowheads="1"/>
            </p:cNvSpPr>
            <p:nvPr/>
          </p:nvSpPr>
          <p:spPr bwMode="auto">
            <a:xfrm>
              <a:off x="1" y="4419600"/>
              <a:ext cx="43899364" cy="381000"/>
            </a:xfrm>
            <a:prstGeom prst="rect">
              <a:avLst/>
            </a:prstGeom>
            <a:solidFill>
              <a:srgbClr val="620066"/>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n-US" dirty="0">
                <a:solidFill>
                  <a:srgbClr val="800000"/>
                </a:solidFill>
                <a:latin typeface="Helvetica Neue"/>
              </a:endParaRPr>
            </a:p>
          </p:txBody>
        </p:sp>
        <p:sp>
          <p:nvSpPr>
            <p:cNvPr id="98" name="Rectangle 382"/>
            <p:cNvSpPr>
              <a:spLocks noChangeArrowheads="1"/>
            </p:cNvSpPr>
            <p:nvPr/>
          </p:nvSpPr>
          <p:spPr bwMode="auto">
            <a:xfrm>
              <a:off x="0" y="4800600"/>
              <a:ext cx="43891200" cy="76200"/>
            </a:xfrm>
            <a:prstGeom prst="rect">
              <a:avLst/>
            </a:prstGeom>
            <a:grp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dirty="0">
                <a:latin typeface="Helvetica Neue"/>
                <a:cs typeface="+mn-cs"/>
              </a:endParaRPr>
            </a:p>
          </p:txBody>
        </p:sp>
      </p:grpSp>
      <p:sp>
        <p:nvSpPr>
          <p:cNvPr id="15370" name="Text Box 19"/>
          <p:cNvSpPr txBox="1">
            <a:spLocks noChangeArrowheads="1"/>
          </p:cNvSpPr>
          <p:nvPr/>
        </p:nvSpPr>
        <p:spPr bwMode="auto">
          <a:xfrm>
            <a:off x="3962400" y="381000"/>
            <a:ext cx="33756600" cy="4163938"/>
          </a:xfrm>
          <a:prstGeom prst="rect">
            <a:avLst/>
          </a:prstGeom>
          <a:noFill/>
          <a:ln w="9525">
            <a:noFill/>
            <a:miter lim="800000"/>
            <a:headEnd/>
            <a:tailEnd/>
          </a:ln>
        </p:spPr>
        <p:txBody>
          <a:bodyPr lIns="87585" tIns="43792" rIns="87585" bIns="43792"/>
          <a:lstStyle/>
          <a:p>
            <a:pPr algn="ctr"/>
            <a:r>
              <a:rPr lang="en-US" sz="6000" b="1" dirty="0">
                <a:latin typeface="Garamond" pitchFamily="18" charset="0"/>
              </a:rPr>
              <a:t>Enhancing the Quality of Infant and Toddler Care </a:t>
            </a:r>
          </a:p>
          <a:p>
            <a:pPr algn="ctr"/>
            <a:r>
              <a:rPr lang="en-US" sz="6000" b="1" dirty="0">
                <a:latin typeface="Garamond" pitchFamily="18" charset="0"/>
              </a:rPr>
              <a:t>in New York City: Variation Across Formal Care Settings</a:t>
            </a:r>
            <a:endParaRPr lang="en-US" sz="6000" dirty="0">
              <a:latin typeface="Garamond"/>
              <a:cs typeface="Garamond"/>
            </a:endParaRPr>
          </a:p>
          <a:p>
            <a:pPr algn="ctr" defTabSz="873125"/>
            <a:br>
              <a:rPr lang="en-US" sz="1200" dirty="0">
                <a:latin typeface="Garamond" pitchFamily="18" charset="0"/>
                <a:cs typeface="Garamond"/>
              </a:rPr>
            </a:br>
            <a:r>
              <a:rPr lang="en-US" sz="4800" dirty="0">
                <a:latin typeface="Garamond" pitchFamily="18" charset="0"/>
                <a:cs typeface="Garamond"/>
              </a:rPr>
              <a:t>Reid, Jeanne L., Melvin, Samantha A., Kagan, Sharon Lynn, &amp; Brooks-Gunn, Jeanne</a:t>
            </a:r>
            <a:br>
              <a:rPr lang="en-US" sz="1800" dirty="0">
                <a:latin typeface="Garamond" pitchFamily="18" charset="0"/>
                <a:cs typeface="Garamond"/>
              </a:rPr>
            </a:br>
            <a:endParaRPr lang="en-US" sz="1800" dirty="0">
              <a:latin typeface="Garamond" pitchFamily="18" charset="0"/>
              <a:cs typeface="Garamond"/>
            </a:endParaRPr>
          </a:p>
          <a:p>
            <a:pPr algn="ctr" defTabSz="873125"/>
            <a:r>
              <a:rPr lang="en-US" sz="5400" baseline="30000" dirty="0">
                <a:latin typeface="Garamond" pitchFamily="18" charset="0"/>
                <a:cs typeface="Garamond"/>
              </a:rPr>
              <a:t>National Center for Children and Families, Teachers </a:t>
            </a:r>
            <a:r>
              <a:rPr lang="en-US" sz="5400" baseline="30000" dirty="0">
                <a:latin typeface="Garamond"/>
                <a:cs typeface="Garamond"/>
              </a:rPr>
              <a:t>College, Columbia University</a:t>
            </a:r>
            <a:endParaRPr lang="en-US" sz="5400" dirty="0">
              <a:solidFill>
                <a:srgbClr val="800000"/>
              </a:solidFill>
              <a:latin typeface="Garamond"/>
              <a:cs typeface="Garamond"/>
            </a:endParaRPr>
          </a:p>
        </p:txBody>
      </p:sp>
      <p:grpSp>
        <p:nvGrpSpPr>
          <p:cNvPr id="54" name="Group 13"/>
          <p:cNvGrpSpPr>
            <a:grpSpLocks/>
          </p:cNvGrpSpPr>
          <p:nvPr/>
        </p:nvGrpSpPr>
        <p:grpSpPr bwMode="auto">
          <a:xfrm>
            <a:off x="17618250" y="23259630"/>
            <a:ext cx="25011472" cy="9752164"/>
            <a:chOff x="564" y="2517"/>
            <a:chExt cx="8847" cy="6190"/>
          </a:xfrm>
        </p:grpSpPr>
        <p:sp>
          <p:nvSpPr>
            <p:cNvPr id="55" name="Text Box 14"/>
            <p:cNvSpPr txBox="1">
              <a:spLocks noChangeArrowheads="1"/>
            </p:cNvSpPr>
            <p:nvPr/>
          </p:nvSpPr>
          <p:spPr bwMode="auto">
            <a:xfrm>
              <a:off x="564" y="3374"/>
              <a:ext cx="8847" cy="5333"/>
            </a:xfrm>
            <a:prstGeom prst="rect">
              <a:avLst/>
            </a:prstGeom>
            <a:noFill/>
            <a:ln w="9525">
              <a:noFill/>
              <a:miter lim="800000"/>
              <a:headEnd/>
              <a:tailEnd/>
            </a:ln>
          </p:spPr>
          <p:txBody>
            <a:bodyPr wrap="square" lIns="91396" tIns="45698" rIns="91396" bIns="45698">
              <a:spAutoFit/>
            </a:bodyPr>
            <a:lstStyle/>
            <a:p>
              <a:r>
                <a:rPr lang="en-US" sz="3600" b="1" dirty="0">
                  <a:latin typeface="Helvetica Neue"/>
                  <a:cs typeface="Helvetica Neue"/>
                </a:rPr>
                <a:t>Results will be presented in five areas: </a:t>
              </a:r>
            </a:p>
            <a:p>
              <a:pPr marL="571500" indent="-571500">
                <a:buClr>
                  <a:srgbClr val="0A9BCB"/>
                </a:buClr>
                <a:buFont typeface="Wingdings" pitchFamily="2" charset="2"/>
                <a:buChar char="§"/>
              </a:pPr>
              <a:r>
                <a:rPr lang="en-US" sz="3600" dirty="0">
                  <a:latin typeface="Helvetica Neue"/>
                  <a:cs typeface="Helvetica Neue"/>
                </a:rPr>
                <a:t>Program characteristics and populations served</a:t>
              </a:r>
            </a:p>
            <a:p>
              <a:pPr marL="571500" indent="-571500">
                <a:buClr>
                  <a:srgbClr val="0A9BCB"/>
                </a:buClr>
                <a:buFont typeface="Wingdings" pitchFamily="2" charset="2"/>
                <a:buChar char="§"/>
              </a:pPr>
              <a:r>
                <a:rPr lang="en-US" sz="3600" dirty="0">
                  <a:latin typeface="Helvetica Neue"/>
                  <a:cs typeface="Helvetica Neue"/>
                </a:rPr>
                <a:t>Administrator, teacher, and FCC leader characteristics </a:t>
              </a:r>
            </a:p>
            <a:p>
              <a:pPr marL="571500" indent="-571500">
                <a:buClr>
                  <a:srgbClr val="0A9BCB"/>
                </a:buClr>
                <a:buFont typeface="Wingdings" pitchFamily="2" charset="2"/>
                <a:buChar char="§"/>
              </a:pPr>
              <a:r>
                <a:rPr lang="en-US" sz="3600" dirty="0">
                  <a:latin typeface="Helvetica Neue"/>
                  <a:cs typeface="Helvetica Neue"/>
                </a:rPr>
                <a:t>Instructional approach, practices, and beliefs</a:t>
              </a:r>
            </a:p>
            <a:p>
              <a:pPr marL="571500" indent="-571500">
                <a:buClr>
                  <a:srgbClr val="0A9BCB"/>
                </a:buClr>
                <a:buFont typeface="Wingdings" pitchFamily="2" charset="2"/>
                <a:buChar char="§"/>
              </a:pPr>
              <a:r>
                <a:rPr lang="en-US" sz="3600" dirty="0">
                  <a:latin typeface="Helvetica Neue"/>
                  <a:cs typeface="Helvetica Neue"/>
                </a:rPr>
                <a:t>Job challenges, well-being, and views on program quality</a:t>
              </a:r>
            </a:p>
            <a:p>
              <a:pPr marL="571500" indent="-571500">
                <a:buClr>
                  <a:srgbClr val="0A9BCB"/>
                </a:buClr>
                <a:buFont typeface="Wingdings" pitchFamily="2" charset="2"/>
                <a:buChar char="§"/>
              </a:pPr>
              <a:r>
                <a:rPr lang="en-US" sz="3600" dirty="0">
                  <a:latin typeface="Helvetica Neue"/>
                  <a:cs typeface="Helvetica Neue"/>
                </a:rPr>
                <a:t>Experience with professional learning</a:t>
              </a:r>
              <a:endParaRPr lang="en-US" sz="3600" b="1" dirty="0">
                <a:latin typeface="Helvetica Neue" panose="02000503000000020004" pitchFamily="2" charset="0"/>
                <a:ea typeface="Helvetica Neue" panose="02000503000000020004" pitchFamily="2" charset="0"/>
                <a:cs typeface="Helvetica Neue" panose="02000503000000020004" pitchFamily="2" charset="0"/>
              </a:endParaRPr>
            </a:p>
            <a:p>
              <a:endParaRPr lang="en-US" sz="3600" dirty="0">
                <a:latin typeface="Helvetica Neue"/>
                <a:cs typeface="Helvetica Neue"/>
              </a:endParaRPr>
            </a:p>
            <a:p>
              <a:r>
                <a:rPr lang="en-US" sz="3600" b="1" dirty="0">
                  <a:latin typeface="Helvetica Neue"/>
                  <a:cs typeface="Helvetica Neue"/>
                </a:rPr>
                <a:t>Policy Implications and Recommendations</a:t>
              </a:r>
            </a:p>
            <a:p>
              <a:pPr marL="571500" indent="-571500">
                <a:buClr>
                  <a:srgbClr val="0A9BCB"/>
                </a:buClr>
                <a:buFont typeface="Wingdings" pitchFamily="2" charset="2"/>
                <a:buChar char="§"/>
              </a:pPr>
              <a:r>
                <a:rPr lang="en-US" sz="3600" dirty="0">
                  <a:latin typeface="Helvetica Neue" panose="02000503000000020004" pitchFamily="2" charset="0"/>
                  <a:ea typeface="Helvetica Neue" panose="02000503000000020004" pitchFamily="2" charset="0"/>
                  <a:cs typeface="Helvetica Neue" panose="02000503000000020004" pitchFamily="2" charset="0"/>
                </a:rPr>
                <a:t>After synthesizing the results, we will draw policy implications and offer recommendations intended to inform policymakers who seek to enhance and align quality across the diverse settings that serve infants and toddlers. </a:t>
              </a:r>
            </a:p>
            <a:p>
              <a:pPr marL="571500" indent="-571500">
                <a:buClr>
                  <a:srgbClr val="0A9BCB"/>
                </a:buClr>
                <a:buFont typeface="Wingdings" pitchFamily="2" charset="2"/>
                <a:buChar char="§"/>
              </a:pPr>
              <a:r>
                <a:rPr lang="en-US" sz="3600" dirty="0">
                  <a:latin typeface="Helvetica Neue" panose="02000503000000020004" pitchFamily="2" charset="0"/>
                  <a:ea typeface="Helvetica Neue" panose="02000503000000020004" pitchFamily="2" charset="0"/>
                  <a:cs typeface="Helvetica Neue" panose="02000503000000020004" pitchFamily="2" charset="0"/>
                </a:rPr>
                <a:t>Much of the data will be comparable to data from the Pre-K for All study, allowing us to compare results across the multiple settings that serve children from birth to age five. </a:t>
              </a:r>
            </a:p>
            <a:p>
              <a:endParaRPr lang="en-US" sz="3600" b="1" dirty="0">
                <a:latin typeface="Helvetica Neue" panose="02000503000000020004" pitchFamily="2" charset="0"/>
                <a:ea typeface="Helvetica Neue" panose="02000503000000020004" pitchFamily="2" charset="0"/>
                <a:cs typeface="Helvetica Neue" panose="02000503000000020004" pitchFamily="2" charset="0"/>
              </a:endParaRPr>
            </a:p>
            <a:p>
              <a:endParaRPr lang="en-US" sz="3600" dirty="0">
                <a:latin typeface="Helvetica Neue"/>
                <a:cs typeface="Helvetica Neue"/>
              </a:endParaRPr>
            </a:p>
            <a:p>
              <a:pPr lvl="0"/>
              <a:endParaRPr lang="en-US" sz="3600" dirty="0">
                <a:latin typeface="Helvetica Neue"/>
                <a:cs typeface="Helvetica Neue"/>
              </a:endParaRPr>
            </a:p>
          </p:txBody>
        </p:sp>
        <p:sp>
          <p:nvSpPr>
            <p:cNvPr id="56" name="Text Box 15"/>
            <p:cNvSpPr txBox="1">
              <a:spLocks noChangeArrowheads="1"/>
            </p:cNvSpPr>
            <p:nvPr/>
          </p:nvSpPr>
          <p:spPr bwMode="auto">
            <a:xfrm>
              <a:off x="564" y="2517"/>
              <a:ext cx="8847" cy="703"/>
            </a:xfrm>
            <a:prstGeom prst="rect">
              <a:avLst/>
            </a:prstGeom>
            <a:solidFill>
              <a:schemeClr val="tx2">
                <a:lumMod val="20000"/>
                <a:lumOff val="80000"/>
              </a:schemeClr>
            </a:solidFill>
            <a:ln w="12700">
              <a:solidFill>
                <a:srgbClr val="94B6D2"/>
              </a:solidFill>
              <a:miter lim="800000"/>
              <a:headEnd/>
              <a:tailEnd/>
            </a:ln>
          </p:spPr>
          <p:txBody>
            <a:bodyPr wrap="square" lIns="91396" tIns="45698" rIns="91396" bIns="45698">
              <a:spAutoFit/>
            </a:bodyPr>
            <a:lstStyle/>
            <a:p>
              <a:pPr algn="ctr" defTabSz="911225"/>
              <a:r>
                <a:rPr lang="en-US" sz="6600" b="1" dirty="0">
                  <a:solidFill>
                    <a:srgbClr val="620066"/>
                  </a:solidFill>
                  <a:latin typeface="Helvetica Neue"/>
                  <a:cs typeface="Helvetica Neue"/>
                </a:rPr>
                <a:t>Results &amp; Policy Implications</a:t>
              </a:r>
              <a:endParaRPr lang="en-US" sz="5400" b="1" dirty="0">
                <a:solidFill>
                  <a:srgbClr val="620066"/>
                </a:solidFill>
                <a:latin typeface="Helvetica Neue"/>
                <a:cs typeface="Helvetica Neue"/>
              </a:endParaRPr>
            </a:p>
          </p:txBody>
        </p:sp>
      </p:grpSp>
      <p:pic>
        <p:nvPicPr>
          <p:cNvPr id="59" name="Picture 58" descr="http://prime.ccnmtl.columbia.edu/sites/default/files/partner-tc.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685800"/>
            <a:ext cx="8915400" cy="1525006"/>
          </a:xfrm>
          <a:prstGeom prst="rect">
            <a:avLst/>
          </a:prstGeom>
          <a:noFill/>
          <a:extLst>
            <a:ext uri="{909E8E84-426E-40dd-AFC4-6F175D3DCCD1}">
              <a14:hiddenFill xmlns="" xmlns:a14="http://schemas.microsoft.com/office/drawing/2010/main">
                <a:solidFill>
                  <a:srgbClr val="FFFFFF"/>
                </a:solidFill>
              </a14:hiddenFill>
            </a:ext>
          </a:extLst>
        </p:spPr>
      </p:pic>
      <p:pic>
        <p:nvPicPr>
          <p:cNvPr id="7" name="Picture 6"/>
          <p:cNvPicPr>
            <a:picLocks noChangeAspect="1"/>
          </p:cNvPicPr>
          <p:nvPr/>
        </p:nvPicPr>
        <p:blipFill>
          <a:blip r:embed="rId4"/>
          <a:stretch>
            <a:fillRect/>
          </a:stretch>
        </p:blipFill>
        <p:spPr>
          <a:xfrm>
            <a:off x="31371540" y="381000"/>
            <a:ext cx="12138660" cy="1600200"/>
          </a:xfrm>
          <a:prstGeom prst="rect">
            <a:avLst/>
          </a:prstGeom>
        </p:spPr>
      </p:pic>
      <p:sp>
        <p:nvSpPr>
          <p:cNvPr id="34" name="Text Box 15"/>
          <p:cNvSpPr txBox="1">
            <a:spLocks noChangeArrowheads="1"/>
          </p:cNvSpPr>
          <p:nvPr/>
        </p:nvSpPr>
        <p:spPr bwMode="auto">
          <a:xfrm>
            <a:off x="17678399" y="5769655"/>
            <a:ext cx="24987317" cy="1107951"/>
          </a:xfrm>
          <a:prstGeom prst="rect">
            <a:avLst/>
          </a:prstGeom>
          <a:solidFill>
            <a:schemeClr val="tx2">
              <a:lumMod val="20000"/>
              <a:lumOff val="80000"/>
            </a:schemeClr>
          </a:solidFill>
          <a:ln w="12700">
            <a:solidFill>
              <a:srgbClr val="94B6D2"/>
            </a:solidFill>
            <a:miter lim="800000"/>
            <a:headEnd/>
            <a:tailEnd/>
          </a:ln>
        </p:spPr>
        <p:txBody>
          <a:bodyPr wrap="square" lIns="91396" tIns="45698" rIns="91396" bIns="45698">
            <a:spAutoFit/>
          </a:bodyPr>
          <a:lstStyle/>
          <a:p>
            <a:pPr algn="ctr" defTabSz="911225"/>
            <a:r>
              <a:rPr lang="en-US" sz="6600" b="1" dirty="0">
                <a:solidFill>
                  <a:srgbClr val="620066"/>
                </a:solidFill>
                <a:latin typeface="Helvetica Neue"/>
                <a:cs typeface="Helvetica Neue"/>
              </a:rPr>
              <a:t>Data &amp; Methods</a:t>
            </a:r>
          </a:p>
        </p:txBody>
      </p:sp>
      <p:sp>
        <p:nvSpPr>
          <p:cNvPr id="9" name="Rectangle 8">
            <a:extLst>
              <a:ext uri="{FF2B5EF4-FFF2-40B4-BE49-F238E27FC236}">
                <a16:creationId xmlns:a16="http://schemas.microsoft.com/office/drawing/2014/main" id="{7D275613-1396-414A-8901-B78CF078CD7E}"/>
              </a:ext>
            </a:extLst>
          </p:cNvPr>
          <p:cNvSpPr/>
          <p:nvPr/>
        </p:nvSpPr>
        <p:spPr>
          <a:xfrm>
            <a:off x="17678399" y="7460674"/>
            <a:ext cx="17436903" cy="7848302"/>
          </a:xfrm>
          <a:prstGeom prst="rect">
            <a:avLst/>
          </a:prstGeom>
        </p:spPr>
        <p:txBody>
          <a:bodyPr wrap="square">
            <a:spAutoFit/>
          </a:bodyPr>
          <a:lstStyle/>
          <a:p>
            <a:r>
              <a:rPr lang="en-US" sz="3600" b="1" dirty="0">
                <a:latin typeface="Helvetica Neue"/>
                <a:cs typeface="Helvetica Neue"/>
              </a:rPr>
              <a:t>Sample</a:t>
            </a:r>
            <a:endParaRPr lang="en-US" sz="3600" dirty="0">
              <a:latin typeface="Helvetica Neue"/>
              <a:cs typeface="Helvetica Neue"/>
            </a:endParaRPr>
          </a:p>
          <a:p>
            <a:pPr marL="571500" indent="-571500">
              <a:buClr>
                <a:srgbClr val="27569E"/>
              </a:buClr>
              <a:buFont typeface="Wingdings" charset="2"/>
              <a:buChar char="§"/>
            </a:pPr>
            <a:r>
              <a:rPr lang="en-US" sz="3600" dirty="0">
                <a:latin typeface="Helvetica Neue"/>
                <a:cs typeface="Helvetica Neue"/>
              </a:rPr>
              <a:t>65 </a:t>
            </a:r>
            <a:r>
              <a:rPr lang="en-US" sz="3600" dirty="0" err="1">
                <a:latin typeface="Helvetica Neue"/>
                <a:cs typeface="Helvetica Neue"/>
              </a:rPr>
              <a:t>EarlyLearn</a:t>
            </a:r>
            <a:r>
              <a:rPr lang="en-US" sz="3600">
                <a:latin typeface="Helvetica Neue"/>
                <a:cs typeface="Helvetica Neue"/>
              </a:rPr>
              <a:t> NYC sites </a:t>
            </a:r>
            <a:r>
              <a:rPr lang="en-US" sz="3600" dirty="0">
                <a:latin typeface="Helvetica Neue"/>
                <a:cs typeface="Helvetica Neue"/>
              </a:rPr>
              <a:t>serving infants and toddlers from birth thru age 3</a:t>
            </a:r>
          </a:p>
          <a:p>
            <a:pPr>
              <a:buClr>
                <a:srgbClr val="27569E"/>
              </a:buClr>
            </a:pPr>
            <a:endParaRPr lang="en-US" sz="3600" dirty="0">
              <a:latin typeface="Helvetica Neue"/>
              <a:cs typeface="Helvetica Neue"/>
            </a:endParaRPr>
          </a:p>
          <a:p>
            <a:r>
              <a:rPr lang="en-US" sz="3600" b="1" dirty="0">
                <a:latin typeface="Helvetica Neue"/>
                <a:cs typeface="Helvetica Neue"/>
              </a:rPr>
              <a:t>Data Sources</a:t>
            </a:r>
            <a:endParaRPr lang="en-US" sz="3600" dirty="0">
              <a:latin typeface="Helvetica Neue"/>
              <a:cs typeface="Helvetica Neue"/>
            </a:endParaRPr>
          </a:p>
          <a:p>
            <a:pPr marL="571500" indent="-571500">
              <a:buClr>
                <a:srgbClr val="27569E"/>
              </a:buClr>
              <a:buFont typeface="Wingdings" charset="2"/>
              <a:buChar char="§"/>
            </a:pPr>
            <a:r>
              <a:rPr lang="en-US" sz="3600" dirty="0">
                <a:latin typeface="Helvetica Neue"/>
                <a:cs typeface="Helvetica Neue"/>
              </a:rPr>
              <a:t>Surveys of center administrators (n=32), center teachers (n=32), and FCC leaders (n=30; </a:t>
            </a:r>
            <a:r>
              <a:rPr lang="en-US" sz="3600" i="1" dirty="0">
                <a:latin typeface="Helvetica Neue"/>
                <a:cs typeface="Helvetica Neue"/>
              </a:rPr>
              <a:t>Figure 1</a:t>
            </a:r>
            <a:r>
              <a:rPr lang="en-US" sz="3600" dirty="0">
                <a:latin typeface="Helvetica Neue"/>
                <a:cs typeface="Helvetica Neue"/>
              </a:rPr>
              <a:t>)</a:t>
            </a:r>
          </a:p>
          <a:p>
            <a:pPr>
              <a:buClr>
                <a:srgbClr val="27569E"/>
              </a:buClr>
            </a:pPr>
            <a:endParaRPr lang="en-US" sz="3600" dirty="0">
              <a:latin typeface="Helvetica Neue"/>
              <a:cs typeface="Helvetica Neue"/>
            </a:endParaRPr>
          </a:p>
          <a:p>
            <a:r>
              <a:rPr lang="en-US" sz="3600" b="1" dirty="0">
                <a:latin typeface="Helvetica Neue"/>
                <a:cs typeface="Helvetica Neue"/>
              </a:rPr>
              <a:t>Mixed Methods</a:t>
            </a:r>
            <a:endParaRPr lang="en-US" sz="3600" dirty="0">
              <a:latin typeface="Helvetica Neue"/>
              <a:cs typeface="Helvetica Neue"/>
            </a:endParaRPr>
          </a:p>
          <a:p>
            <a:pPr marL="571500" indent="-571500">
              <a:buClr>
                <a:srgbClr val="27569E"/>
              </a:buClr>
              <a:buFont typeface="Wingdings" charset="2"/>
              <a:buChar char="§"/>
            </a:pPr>
            <a:r>
              <a:rPr lang="en-US" sz="3600" dirty="0">
                <a:latin typeface="Helvetica Neue"/>
                <a:cs typeface="Helvetica Neue"/>
              </a:rPr>
              <a:t>Qualitative survey responses coded in NVivo and imported into SPSS for analysis with quantitative data</a:t>
            </a:r>
          </a:p>
          <a:p>
            <a:pPr marL="571500" indent="-571500">
              <a:buClr>
                <a:srgbClr val="27569E"/>
              </a:buClr>
              <a:buFont typeface="Wingdings" charset="2"/>
              <a:buChar char="§"/>
            </a:pPr>
            <a:r>
              <a:rPr lang="en-US" sz="3600" dirty="0">
                <a:latin typeface="Helvetica Neue"/>
                <a:cs typeface="Helvetica Neue"/>
              </a:rPr>
              <a:t>All data compared among these analytic categories:</a:t>
            </a:r>
          </a:p>
          <a:p>
            <a:pPr marL="1028700" lvl="1" indent="-571500">
              <a:buClr>
                <a:srgbClr val="27569E"/>
              </a:buClr>
              <a:buFont typeface="Wingdings" charset="2"/>
              <a:buChar char="§"/>
            </a:pPr>
            <a:r>
              <a:rPr lang="en-US" sz="3600" dirty="0">
                <a:latin typeface="Helvetica Neue"/>
                <a:cs typeface="Helvetica Neue"/>
              </a:rPr>
              <a:t>Center characteristics vs. FCC characteristics</a:t>
            </a:r>
          </a:p>
          <a:p>
            <a:pPr marL="1028700" lvl="1" indent="-571500">
              <a:buClr>
                <a:srgbClr val="27569E"/>
              </a:buClr>
              <a:buFont typeface="Wingdings" charset="2"/>
              <a:buChar char="§"/>
            </a:pPr>
            <a:r>
              <a:rPr lang="en-US" sz="3600" dirty="0">
                <a:latin typeface="Helvetica Neue"/>
                <a:cs typeface="Helvetica Neue"/>
              </a:rPr>
              <a:t>Center administrators vs. FCC leaders</a:t>
            </a:r>
          </a:p>
          <a:p>
            <a:pPr marL="1028700" lvl="1" indent="-571500">
              <a:buClr>
                <a:srgbClr val="27569E"/>
              </a:buClr>
              <a:buFont typeface="Wingdings" charset="2"/>
              <a:buChar char="§"/>
            </a:pPr>
            <a:r>
              <a:rPr lang="en-US" sz="3600" dirty="0">
                <a:latin typeface="Helvetica Neue"/>
                <a:cs typeface="Helvetica Neue"/>
              </a:rPr>
              <a:t>Center teachers vs. FCC leaders</a:t>
            </a:r>
          </a:p>
        </p:txBody>
      </p:sp>
      <p:grpSp>
        <p:nvGrpSpPr>
          <p:cNvPr id="35" name="Group 13">
            <a:extLst>
              <a:ext uri="{FF2B5EF4-FFF2-40B4-BE49-F238E27FC236}">
                <a16:creationId xmlns:a16="http://schemas.microsoft.com/office/drawing/2014/main" id="{4CCC6C65-1504-D34A-B86F-18A76C7D1F5D}"/>
              </a:ext>
            </a:extLst>
          </p:cNvPr>
          <p:cNvGrpSpPr>
            <a:grpSpLocks/>
          </p:cNvGrpSpPr>
          <p:nvPr/>
        </p:nvGrpSpPr>
        <p:grpSpPr bwMode="auto">
          <a:xfrm>
            <a:off x="1160387" y="18251118"/>
            <a:ext cx="16107653" cy="5538439"/>
            <a:chOff x="542" y="2667"/>
            <a:chExt cx="9151" cy="4375"/>
          </a:xfrm>
        </p:grpSpPr>
        <p:sp>
          <p:nvSpPr>
            <p:cNvPr id="36" name="Text Box 14">
              <a:extLst>
                <a:ext uri="{FF2B5EF4-FFF2-40B4-BE49-F238E27FC236}">
                  <a16:creationId xmlns:a16="http://schemas.microsoft.com/office/drawing/2014/main" id="{B18FCC5F-3081-784F-9FF2-F81F3D5E468B}"/>
                </a:ext>
              </a:extLst>
            </p:cNvPr>
            <p:cNvSpPr txBox="1">
              <a:spLocks noChangeArrowheads="1"/>
            </p:cNvSpPr>
            <p:nvPr/>
          </p:nvSpPr>
          <p:spPr bwMode="auto">
            <a:xfrm>
              <a:off x="542" y="3687"/>
              <a:ext cx="9151" cy="3355"/>
            </a:xfrm>
            <a:prstGeom prst="rect">
              <a:avLst/>
            </a:prstGeom>
            <a:noFill/>
            <a:ln w="9525">
              <a:noFill/>
              <a:miter lim="800000"/>
              <a:headEnd/>
              <a:tailEnd/>
            </a:ln>
          </p:spPr>
          <p:txBody>
            <a:bodyPr wrap="square" lIns="91396" tIns="45698" rIns="91396" bIns="45698">
              <a:spAutoFit/>
            </a:bodyPr>
            <a:lstStyle/>
            <a:p>
              <a:pPr defTabSz="911225">
                <a:buClr>
                  <a:srgbClr val="800000"/>
                </a:buClr>
              </a:pPr>
              <a:endParaRPr lang="en-US" sz="800" b="1" dirty="0">
                <a:latin typeface="Helvetica Neue"/>
              </a:endParaRPr>
            </a:p>
            <a:p>
              <a:pPr marL="571500" indent="-571500">
                <a:buClr>
                  <a:srgbClr val="27569E"/>
                </a:buClr>
                <a:buFont typeface="Wingdings" charset="2"/>
                <a:buChar char="§"/>
              </a:pPr>
              <a:r>
                <a:rPr lang="en-US" sz="3600" dirty="0">
                  <a:latin typeface="Helvetica Neue"/>
                  <a:cs typeface="Helvetica Neue"/>
                </a:rPr>
                <a:t>We use a conceptual framework that holds positive interactions between teachers and culturally and linguistically diverse children at the core of program quality (Howes, 2016). </a:t>
              </a:r>
            </a:p>
            <a:p>
              <a:pPr marL="571500" indent="-571500">
                <a:buClr>
                  <a:srgbClr val="27569E"/>
                </a:buClr>
                <a:buFont typeface="Wingdings" charset="2"/>
                <a:buChar char="§"/>
              </a:pPr>
              <a:endParaRPr lang="en-US" sz="3600" dirty="0">
                <a:latin typeface="Helvetica Neue"/>
                <a:cs typeface="Helvetica Neue"/>
              </a:endParaRPr>
            </a:p>
            <a:p>
              <a:pPr marL="571500" indent="-571500">
                <a:buClr>
                  <a:srgbClr val="27569E"/>
                </a:buClr>
                <a:buFont typeface="Wingdings" charset="2"/>
                <a:buChar char="§"/>
              </a:pPr>
              <a:r>
                <a:rPr lang="en-US" sz="3600" dirty="0">
                  <a:latin typeface="Helvetica Neue"/>
                  <a:cs typeface="Helvetica Neue"/>
                </a:rPr>
                <a:t>For our data analysis, we focus on components of early education systems considered to be critical to sustain these types of effective interactions at the classroom level (Kagan, 2015).</a:t>
              </a:r>
              <a:endParaRPr lang="en-US" sz="4400" dirty="0">
                <a:latin typeface="Helvetica Neue"/>
                <a:cs typeface="Helvetica Neue"/>
              </a:endParaRPr>
            </a:p>
            <a:p>
              <a:endParaRPr lang="en-US" sz="1000" b="1" dirty="0">
                <a:latin typeface="Helvetica Neue"/>
                <a:cs typeface="Helvetica Neue"/>
              </a:endParaRPr>
            </a:p>
          </p:txBody>
        </p:sp>
        <p:sp>
          <p:nvSpPr>
            <p:cNvPr id="41" name="Text Box 15">
              <a:extLst>
                <a:ext uri="{FF2B5EF4-FFF2-40B4-BE49-F238E27FC236}">
                  <a16:creationId xmlns:a16="http://schemas.microsoft.com/office/drawing/2014/main" id="{C0D3684E-7431-814D-9A58-085C77B18811}"/>
                </a:ext>
              </a:extLst>
            </p:cNvPr>
            <p:cNvSpPr txBox="1">
              <a:spLocks noChangeArrowheads="1"/>
            </p:cNvSpPr>
            <p:nvPr/>
          </p:nvSpPr>
          <p:spPr bwMode="auto">
            <a:xfrm>
              <a:off x="579" y="2667"/>
              <a:ext cx="9091" cy="874"/>
            </a:xfrm>
            <a:prstGeom prst="rect">
              <a:avLst/>
            </a:prstGeom>
            <a:solidFill>
              <a:schemeClr val="tx2">
                <a:lumMod val="20000"/>
                <a:lumOff val="80000"/>
              </a:schemeClr>
            </a:solidFill>
            <a:ln w="12700">
              <a:solidFill>
                <a:srgbClr val="94B6D2"/>
              </a:solidFill>
              <a:miter lim="800000"/>
              <a:headEnd/>
              <a:tailEnd/>
            </a:ln>
          </p:spPr>
          <p:txBody>
            <a:bodyPr wrap="square" lIns="91396" tIns="45698" rIns="91396" bIns="45698">
              <a:spAutoFit/>
            </a:bodyPr>
            <a:lstStyle/>
            <a:p>
              <a:pPr algn="ctr" defTabSz="911225"/>
              <a:r>
                <a:rPr lang="en-US" sz="6600" b="1" dirty="0">
                  <a:solidFill>
                    <a:srgbClr val="620066"/>
                  </a:solidFill>
                  <a:latin typeface="Helvetica Neue"/>
                  <a:cs typeface="Helvetica Neue"/>
                </a:rPr>
                <a:t>Conceptual Framework</a:t>
              </a:r>
            </a:p>
          </p:txBody>
        </p:sp>
      </p:grpSp>
      <p:sp>
        <p:nvSpPr>
          <p:cNvPr id="47" name="Text Box 14">
            <a:extLst>
              <a:ext uri="{FF2B5EF4-FFF2-40B4-BE49-F238E27FC236}">
                <a16:creationId xmlns:a16="http://schemas.microsoft.com/office/drawing/2014/main" id="{F3EAF8D7-9630-194C-9CE7-7597E88DE616}"/>
              </a:ext>
            </a:extLst>
          </p:cNvPr>
          <p:cNvSpPr txBox="1">
            <a:spLocks noChangeArrowheads="1"/>
          </p:cNvSpPr>
          <p:nvPr/>
        </p:nvSpPr>
        <p:spPr bwMode="auto">
          <a:xfrm>
            <a:off x="17618252" y="16721167"/>
            <a:ext cx="25011470" cy="6186264"/>
          </a:xfrm>
          <a:prstGeom prst="rect">
            <a:avLst/>
          </a:prstGeom>
          <a:noFill/>
          <a:ln w="9525">
            <a:noFill/>
            <a:miter lim="800000"/>
            <a:headEnd/>
            <a:tailEnd/>
          </a:ln>
        </p:spPr>
        <p:txBody>
          <a:bodyPr wrap="square" lIns="91396" tIns="45698" rIns="91396" bIns="45698">
            <a:spAutoFit/>
          </a:bodyPr>
          <a:lstStyle/>
          <a:p>
            <a:r>
              <a:rPr lang="en-US" sz="3600" b="1" dirty="0">
                <a:latin typeface="Helvetica Neue"/>
                <a:cs typeface="Helvetica Neue"/>
              </a:rPr>
              <a:t>Survey Areas of Inquiry</a:t>
            </a:r>
          </a:p>
          <a:p>
            <a:pPr marL="742950" indent="-742950">
              <a:buClr>
                <a:srgbClr val="27569E"/>
              </a:buClr>
              <a:buFont typeface="Wingdings" pitchFamily="2" charset="2"/>
              <a:buChar char="§"/>
            </a:pPr>
            <a:r>
              <a:rPr lang="en-US" sz="3600" i="1" dirty="0">
                <a:latin typeface="Helvetica Neue" panose="02000503000000020004" pitchFamily="2" charset="0"/>
                <a:ea typeface="Helvetica Neue" panose="02000503000000020004" pitchFamily="2" charset="0"/>
                <a:cs typeface="Helvetica Neue" panose="02000503000000020004" pitchFamily="2" charset="0"/>
              </a:rPr>
              <a:t>Program characteristics</a:t>
            </a:r>
            <a:r>
              <a:rPr lang="en-US" sz="3600" dirty="0">
                <a:latin typeface="Helvetica Neue" panose="02000503000000020004" pitchFamily="2" charset="0"/>
                <a:ea typeface="Helvetica Neue" panose="02000503000000020004" pitchFamily="2" charset="0"/>
                <a:cs typeface="Helvetica Neue" panose="02000503000000020004" pitchFamily="2" charset="0"/>
              </a:rPr>
              <a:t>: independent/affiliated; number of children, ages, DLLs, special needs, race/ethnicity; classrooms and mixed-age rooms; hours/days/months open; funding, budgeting, staffing, and teacher turnover; child and family services; transitions to subsequent programs.</a:t>
            </a:r>
          </a:p>
          <a:p>
            <a:pPr marL="742950" indent="-742950">
              <a:buClr>
                <a:srgbClr val="27569E"/>
              </a:buClr>
              <a:buFont typeface="Wingdings" pitchFamily="2" charset="2"/>
              <a:buChar char="§"/>
            </a:pPr>
            <a:r>
              <a:rPr lang="en-US" sz="3600" i="1" dirty="0">
                <a:latin typeface="Helvetica Neue" panose="02000503000000020004" pitchFamily="2" charset="0"/>
                <a:ea typeface="Helvetica Neue" panose="02000503000000020004" pitchFamily="2" charset="0"/>
                <a:cs typeface="Helvetica Neue" panose="02000503000000020004" pitchFamily="2" charset="0"/>
              </a:rPr>
              <a:t>Administrator characteristics</a:t>
            </a:r>
            <a:r>
              <a:rPr lang="en-US" sz="3600" dirty="0">
                <a:latin typeface="Helvetica Neue" panose="02000503000000020004" pitchFamily="2" charset="0"/>
                <a:ea typeface="Helvetica Neue" panose="02000503000000020004" pitchFamily="2" charset="0"/>
                <a:cs typeface="Helvetica Neue" panose="02000503000000020004" pitchFamily="2" charset="0"/>
              </a:rPr>
              <a:t>: age, race/ethnicity, language(s) spoken, experience, education, certification, compensation, hours; job challenges and well-being; ideas about job definition, pedagogy, and program quality.</a:t>
            </a:r>
          </a:p>
          <a:p>
            <a:pPr marL="742950" indent="-742950">
              <a:buClr>
                <a:srgbClr val="27569E"/>
              </a:buClr>
              <a:buFont typeface="Wingdings" pitchFamily="2" charset="2"/>
              <a:buChar char="§"/>
            </a:pPr>
            <a:r>
              <a:rPr lang="en-US" sz="3600" i="1" dirty="0">
                <a:latin typeface="Helvetica Neue" panose="02000503000000020004" pitchFamily="2" charset="0"/>
                <a:ea typeface="Helvetica Neue" panose="02000503000000020004" pitchFamily="2" charset="0"/>
                <a:cs typeface="Helvetica Neue" panose="02000503000000020004" pitchFamily="2" charset="0"/>
              </a:rPr>
              <a:t>Teacher characteristics</a:t>
            </a:r>
            <a:r>
              <a:rPr lang="en-US" sz="3600" dirty="0">
                <a:latin typeface="Helvetica Neue" panose="02000503000000020004" pitchFamily="2" charset="0"/>
                <a:ea typeface="Helvetica Neue" panose="02000503000000020004" pitchFamily="2" charset="0"/>
                <a:cs typeface="Helvetica Neue" panose="02000503000000020004" pitchFamily="2" charset="0"/>
              </a:rPr>
              <a:t>: age, race/ethnicity, language(s) spoken; experience, education, certification, compensation, hours; children’s ages, race/ethnicity, DLLs, and special needs; use of curriculum and assessments; job challenges and well-being; ideas about job definition, pedagogy, and program quality.</a:t>
            </a:r>
          </a:p>
          <a:p>
            <a:pPr marL="742950" indent="-742950">
              <a:buClr>
                <a:srgbClr val="27569E"/>
              </a:buClr>
              <a:buFont typeface="Wingdings" pitchFamily="2" charset="2"/>
              <a:buChar char="§"/>
            </a:pPr>
            <a:r>
              <a:rPr lang="en-US" sz="3600" i="1" dirty="0">
                <a:latin typeface="Helvetica Neue" panose="02000503000000020004" pitchFamily="2" charset="0"/>
                <a:ea typeface="Helvetica Neue" panose="02000503000000020004" pitchFamily="2" charset="0"/>
                <a:cs typeface="Helvetica Neue" panose="02000503000000020004" pitchFamily="2" charset="0"/>
              </a:rPr>
              <a:t>Professional learning</a:t>
            </a:r>
            <a:r>
              <a:rPr lang="en-US" sz="3600" dirty="0">
                <a:latin typeface="Helvetica Neue" panose="02000503000000020004" pitchFamily="2" charset="0"/>
                <a:ea typeface="Helvetica Neue" panose="02000503000000020004" pitchFamily="2" charset="0"/>
                <a:cs typeface="Helvetica Neue" panose="02000503000000020004" pitchFamily="2" charset="0"/>
              </a:rPr>
              <a:t>: type, frequency, location, cost, and content; match of content and needs; effect on practice and barriers to efficacy.</a:t>
            </a:r>
          </a:p>
        </p:txBody>
      </p:sp>
      <p:sp>
        <p:nvSpPr>
          <p:cNvPr id="49" name="Text Box 15">
            <a:extLst>
              <a:ext uri="{FF2B5EF4-FFF2-40B4-BE49-F238E27FC236}">
                <a16:creationId xmlns:a16="http://schemas.microsoft.com/office/drawing/2014/main" id="{2EEC4EF0-E950-CD4B-A39E-FBC18002D8FE}"/>
              </a:ext>
            </a:extLst>
          </p:cNvPr>
          <p:cNvSpPr txBox="1">
            <a:spLocks noChangeArrowheads="1"/>
          </p:cNvSpPr>
          <p:nvPr/>
        </p:nvSpPr>
        <p:spPr bwMode="auto">
          <a:xfrm>
            <a:off x="17618252" y="15380038"/>
            <a:ext cx="25011470" cy="1109570"/>
          </a:xfrm>
          <a:prstGeom prst="rect">
            <a:avLst/>
          </a:prstGeom>
          <a:solidFill>
            <a:schemeClr val="tx2">
              <a:lumMod val="20000"/>
              <a:lumOff val="80000"/>
            </a:schemeClr>
          </a:solidFill>
          <a:ln w="12700">
            <a:solidFill>
              <a:srgbClr val="94B6D2"/>
            </a:solidFill>
            <a:miter lim="800000"/>
            <a:headEnd/>
            <a:tailEnd/>
          </a:ln>
        </p:spPr>
        <p:txBody>
          <a:bodyPr wrap="square" lIns="91396" tIns="45698" rIns="91396" bIns="45698">
            <a:spAutoFit/>
          </a:bodyPr>
          <a:lstStyle/>
          <a:p>
            <a:pPr algn="ctr" defTabSz="911225"/>
            <a:r>
              <a:rPr lang="en-US" sz="6600" b="1" dirty="0">
                <a:solidFill>
                  <a:srgbClr val="620066"/>
                </a:solidFill>
                <a:latin typeface="Helvetica Neue"/>
                <a:cs typeface="Helvetica Neue"/>
              </a:rPr>
              <a:t>Data Collection</a:t>
            </a:r>
            <a:endParaRPr lang="en-US" sz="5400" b="1" dirty="0">
              <a:solidFill>
                <a:srgbClr val="620066"/>
              </a:solidFill>
              <a:latin typeface="Helvetica Neue"/>
              <a:cs typeface="Helvetica Neue"/>
            </a:endParaRPr>
          </a:p>
        </p:txBody>
      </p:sp>
      <p:sp>
        <p:nvSpPr>
          <p:cNvPr id="2" name="TextBox 1">
            <a:extLst>
              <a:ext uri="{FF2B5EF4-FFF2-40B4-BE49-F238E27FC236}">
                <a16:creationId xmlns:a16="http://schemas.microsoft.com/office/drawing/2014/main" id="{2290E7BE-D9A1-6540-8EE8-C812A87DA9B4}"/>
              </a:ext>
            </a:extLst>
          </p:cNvPr>
          <p:cNvSpPr txBox="1"/>
          <p:nvPr/>
        </p:nvSpPr>
        <p:spPr>
          <a:xfrm flipH="1">
            <a:off x="35299968" y="7137273"/>
            <a:ext cx="7633230" cy="584775"/>
          </a:xfrm>
          <a:prstGeom prst="rect">
            <a:avLst/>
          </a:prstGeom>
          <a:noFill/>
        </p:spPr>
        <p:txBody>
          <a:bodyPr wrap="square" rtlCol="0">
            <a:spAutoFit/>
          </a:bodyPr>
          <a:lstStyle/>
          <a:p>
            <a:r>
              <a:rPr lang="en-US" sz="3200" b="1" dirty="0">
                <a:latin typeface="Helvetica Neue" panose="02000503000000020004" pitchFamily="2" charset="0"/>
                <a:ea typeface="Helvetica Neue" panose="02000503000000020004" pitchFamily="2" charset="0"/>
                <a:cs typeface="Helvetica Neue" panose="02000503000000020004" pitchFamily="2" charset="0"/>
              </a:rPr>
              <a:t>Figure 1. Data Sources (n=94 surveys)</a:t>
            </a:r>
          </a:p>
        </p:txBody>
      </p:sp>
      <p:graphicFrame>
        <p:nvGraphicFramePr>
          <p:cNvPr id="37" name="Chart 36">
            <a:extLst>
              <a:ext uri="{FF2B5EF4-FFF2-40B4-BE49-F238E27FC236}">
                <a16:creationId xmlns:a16="http://schemas.microsoft.com/office/drawing/2014/main" id="{B9194F82-47E8-5144-965C-5E1B9D8FD5E4}"/>
              </a:ext>
            </a:extLst>
          </p:cNvPr>
          <p:cNvGraphicFramePr>
            <a:graphicFrameLocks/>
          </p:cNvGraphicFramePr>
          <p:nvPr>
            <p:extLst>
              <p:ext uri="{D42A27DB-BD31-4B8C-83A1-F6EECF244321}">
                <p14:modId xmlns:p14="http://schemas.microsoft.com/office/powerpoint/2010/main" val="2255908007"/>
              </p:ext>
            </p:extLst>
          </p:nvPr>
        </p:nvGraphicFramePr>
        <p:xfrm>
          <a:off x="35299968" y="7964670"/>
          <a:ext cx="7365748" cy="7138809"/>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sld>
</file>

<file path=ppt/theme/theme1.xml><?xml version="1.0" encoding="utf-8"?>
<a:theme xmlns:a="http://schemas.openxmlformats.org/drawingml/2006/main" name="Default Design">
  <a:themeElements>
    <a:clrScheme name="Kilter">
      <a:dk1>
        <a:sysClr val="windowText" lastClr="000000"/>
      </a:dk1>
      <a:lt1>
        <a:sysClr val="window" lastClr="FFFFFF"/>
      </a:lt1>
      <a:dk2>
        <a:srgbClr val="318FC5"/>
      </a:dk2>
      <a:lt2>
        <a:srgbClr val="AEE8FB"/>
      </a:lt2>
      <a:accent1>
        <a:srgbClr val="76C5EF"/>
      </a:accent1>
      <a:accent2>
        <a:srgbClr val="FEA022"/>
      </a:accent2>
      <a:accent3>
        <a:srgbClr val="FF6700"/>
      </a:accent3>
      <a:accent4>
        <a:srgbClr val="70A525"/>
      </a:accent4>
      <a:accent5>
        <a:srgbClr val="A5D848"/>
      </a:accent5>
      <a:accent6>
        <a:srgbClr val="20768C"/>
      </a:accent6>
      <a:hlink>
        <a:srgbClr val="7AB6E8"/>
      </a:hlink>
      <a:folHlink>
        <a:srgbClr val="83B0D3"/>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284663" rtl="0" eaLnBrk="1" fontAlgn="base" latinLnBrk="0" hangingPunct="1">
          <a:lnSpc>
            <a:spcPct val="100000"/>
          </a:lnSpc>
          <a:spcBef>
            <a:spcPct val="0"/>
          </a:spcBef>
          <a:spcAft>
            <a:spcPct val="0"/>
          </a:spcAft>
          <a:buClrTx/>
          <a:buSzTx/>
          <a:buFontTx/>
          <a:buNone/>
          <a:tabLst/>
          <a:defRPr kumimoji="0" lang="en-US" sz="8400" b="0" i="0" u="none" strike="noStrike" cap="none" normalizeH="0" baseline="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284663" rtl="0" eaLnBrk="1" fontAlgn="base" latinLnBrk="0" hangingPunct="1">
          <a:lnSpc>
            <a:spcPct val="100000"/>
          </a:lnSpc>
          <a:spcBef>
            <a:spcPct val="0"/>
          </a:spcBef>
          <a:spcAft>
            <a:spcPct val="0"/>
          </a:spcAft>
          <a:buClrTx/>
          <a:buSzTx/>
          <a:buFontTx/>
          <a:buNone/>
          <a:tabLst/>
          <a:defRPr kumimoji="0" lang="en-US" sz="8400" b="0" i="0" u="none" strike="noStrike" cap="none" normalizeH="0" baseline="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Civic.thmx</Template>
  <TotalTime>28611</TotalTime>
  <Words>761</Words>
  <Application>Microsoft Macintosh PowerPoint</Application>
  <PresentationFormat>Custom</PresentationFormat>
  <Paragraphs>60</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Garamond</vt:lpstr>
      <vt:lpstr>Helvetica Neue</vt:lpstr>
      <vt:lpstr>Wingdings</vt:lpstr>
      <vt:lpstr>Default Design</vt:lpstr>
      <vt:lpstr>PowerPoint Presentation</vt:lpstr>
    </vt:vector>
  </TitlesOfParts>
  <Company>University of Chicago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Samantha Melvin</dc:creator>
  <cp:lastModifiedBy>Jeanne Reid</cp:lastModifiedBy>
  <cp:revision>808</cp:revision>
  <cp:lastPrinted>2009-11-12T22:02:23Z</cp:lastPrinted>
  <dcterms:created xsi:type="dcterms:W3CDTF">2014-10-31T14:37:00Z</dcterms:created>
  <dcterms:modified xsi:type="dcterms:W3CDTF">2019-11-22T12:43:03Z</dcterms:modified>
</cp:coreProperties>
</file>