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59" r:id="rId6"/>
    <p:sldId id="262" r:id="rId7"/>
    <p:sldId id="266" r:id="rId8"/>
    <p:sldId id="267" r:id="rId9"/>
    <p:sldId id="260" r:id="rId10"/>
    <p:sldId id="263" r:id="rId11"/>
    <p:sldId id="264" r:id="rId12"/>
    <p:sldId id="265"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p:restoredTop sz="94934"/>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4/24/20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4/24/20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C5CB-CCBB-BD49-B23C-D8690E49F6F9}"/>
              </a:ext>
            </a:extLst>
          </p:cNvPr>
          <p:cNvSpPr>
            <a:spLocks noGrp="1"/>
          </p:cNvSpPr>
          <p:nvPr>
            <p:ph type="ctrTitle"/>
          </p:nvPr>
        </p:nvSpPr>
        <p:spPr/>
        <p:txBody>
          <a:bodyPr/>
          <a:lstStyle/>
          <a:p>
            <a:pPr algn="ctr"/>
            <a:r>
              <a:rPr lang="en-US" sz="4400" dirty="0"/>
              <a:t>Infant-Toddler Course Content </a:t>
            </a:r>
            <a:br>
              <a:rPr lang="en-US" sz="4400" dirty="0"/>
            </a:br>
            <a:r>
              <a:rPr lang="en-US" sz="4400" dirty="0"/>
              <a:t>and the Teacher Education Pipeline in New York State</a:t>
            </a:r>
            <a:br>
              <a:rPr lang="en-US" sz="4400" dirty="0"/>
            </a:br>
            <a:endParaRPr lang="en-US" sz="4400" dirty="0"/>
          </a:p>
        </p:txBody>
      </p:sp>
      <p:sp>
        <p:nvSpPr>
          <p:cNvPr id="3" name="Subtitle 2">
            <a:extLst>
              <a:ext uri="{FF2B5EF4-FFF2-40B4-BE49-F238E27FC236}">
                <a16:creationId xmlns:a16="http://schemas.microsoft.com/office/drawing/2014/main" id="{C7993598-E35C-7745-9718-75BEE1AF2AE5}"/>
              </a:ext>
            </a:extLst>
          </p:cNvPr>
          <p:cNvSpPr>
            <a:spLocks noGrp="1"/>
          </p:cNvSpPr>
          <p:nvPr>
            <p:ph type="subTitle" idx="1"/>
          </p:nvPr>
        </p:nvSpPr>
        <p:spPr>
          <a:xfrm>
            <a:off x="810001" y="5280846"/>
            <a:ext cx="10572000" cy="799913"/>
          </a:xfrm>
        </p:spPr>
        <p:txBody>
          <a:bodyPr>
            <a:normAutofit/>
          </a:bodyPr>
          <a:lstStyle/>
          <a:p>
            <a:pPr algn="ctr"/>
            <a:r>
              <a:rPr lang="en-US" dirty="0"/>
              <a:t>Jennifer Gilken, Jennifer Longley, Jillian Crosby,</a:t>
            </a:r>
            <a:br>
              <a:rPr lang="en-US" dirty="0"/>
            </a:br>
            <a:r>
              <a:rPr lang="en-US" dirty="0"/>
              <a:t>Borough of Manhattan Community College</a:t>
            </a:r>
          </a:p>
        </p:txBody>
      </p:sp>
    </p:spTree>
    <p:extLst>
      <p:ext uri="{BB962C8B-B14F-4D97-AF65-F5344CB8AC3E}">
        <p14:creationId xmlns:p14="http://schemas.microsoft.com/office/powerpoint/2010/main" val="37187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6ABAE0-FB98-0B4D-A8CD-22CB5AF577FD}"/>
              </a:ext>
            </a:extLst>
          </p:cNvPr>
          <p:cNvSpPr>
            <a:spLocks noGrp="1"/>
          </p:cNvSpPr>
          <p:nvPr>
            <p:ph type="title"/>
          </p:nvPr>
        </p:nvSpPr>
        <p:spPr>
          <a:xfrm>
            <a:off x="451515" y="1734857"/>
            <a:ext cx="3765483" cy="3388287"/>
          </a:xfrm>
        </p:spPr>
        <p:txBody>
          <a:bodyPr anchor="ctr">
            <a:normAutofit/>
          </a:bodyPr>
          <a:lstStyle/>
          <a:p>
            <a:r>
              <a:rPr lang="en-US" sz="2800"/>
              <a:t>Recommendations for Policy and Practice</a:t>
            </a:r>
          </a:p>
        </p:txBody>
      </p:sp>
      <p:sp>
        <p:nvSpPr>
          <p:cNvPr id="18" name="Content Placeholder 2">
            <a:extLst>
              <a:ext uri="{FF2B5EF4-FFF2-40B4-BE49-F238E27FC236}">
                <a16:creationId xmlns:a16="http://schemas.microsoft.com/office/drawing/2014/main" id="{41436B26-4179-444A-ADA8-AF0E5EF50473}"/>
              </a:ext>
            </a:extLst>
          </p:cNvPr>
          <p:cNvSpPr>
            <a:spLocks noGrp="1"/>
          </p:cNvSpPr>
          <p:nvPr>
            <p:ph idx="1"/>
          </p:nvPr>
        </p:nvSpPr>
        <p:spPr>
          <a:xfrm>
            <a:off x="6008068" y="154745"/>
            <a:ext cx="5365218" cy="6485206"/>
          </a:xfrm>
          <a:effectLst/>
        </p:spPr>
        <p:txBody>
          <a:bodyPr>
            <a:normAutofit lnSpcReduction="10000"/>
          </a:bodyPr>
          <a:lstStyle/>
          <a:p>
            <a:pPr marL="0" indent="0">
              <a:lnSpc>
                <a:spcPct val="90000"/>
              </a:lnSpc>
              <a:buNone/>
            </a:pPr>
            <a:r>
              <a:rPr lang="en-US" dirty="0"/>
              <a:t>NYS ECE undergraduate programs:</a:t>
            </a:r>
          </a:p>
          <a:p>
            <a:pPr lvl="0" fontAlgn="base">
              <a:lnSpc>
                <a:spcPct val="90000"/>
              </a:lnSpc>
            </a:pPr>
            <a:r>
              <a:rPr lang="en-US" dirty="0"/>
              <a:t>Increase learning experiences specific to working with infants-toddlers</a:t>
            </a:r>
          </a:p>
          <a:p>
            <a:pPr lvl="1">
              <a:lnSpc>
                <a:spcPct val="90000"/>
              </a:lnSpc>
            </a:pPr>
            <a:r>
              <a:rPr lang="en-US" dirty="0"/>
              <a:t>Fieldwork placements with children under 3</a:t>
            </a:r>
          </a:p>
          <a:p>
            <a:pPr lvl="1">
              <a:lnSpc>
                <a:spcPct val="90000"/>
              </a:lnSpc>
            </a:pPr>
            <a:r>
              <a:rPr lang="en-US" dirty="0"/>
              <a:t>Dedicated infant-toddler courses.</a:t>
            </a:r>
          </a:p>
          <a:p>
            <a:pPr lvl="0">
              <a:lnSpc>
                <a:spcPct val="90000"/>
              </a:lnSpc>
            </a:pPr>
            <a:r>
              <a:rPr lang="en-US" dirty="0"/>
              <a:t>Expand upon core concepts in ECE undergraduate programs to prepare infant-toddler teachers:  </a:t>
            </a:r>
          </a:p>
          <a:p>
            <a:pPr lvl="1">
              <a:lnSpc>
                <a:spcPct val="90000"/>
              </a:lnSpc>
            </a:pPr>
            <a:r>
              <a:rPr lang="en-US" dirty="0"/>
              <a:t>Creating environments</a:t>
            </a:r>
          </a:p>
          <a:p>
            <a:pPr lvl="1">
              <a:lnSpc>
                <a:spcPct val="90000"/>
              </a:lnSpc>
            </a:pPr>
            <a:r>
              <a:rPr lang="en-US" dirty="0"/>
              <a:t>Reflective &amp; ethical practices</a:t>
            </a:r>
          </a:p>
          <a:p>
            <a:pPr lvl="1">
              <a:lnSpc>
                <a:spcPct val="90000"/>
              </a:lnSpc>
            </a:pPr>
            <a:r>
              <a:rPr lang="en-US" dirty="0"/>
              <a:t>Use of family-centered practices</a:t>
            </a:r>
          </a:p>
          <a:p>
            <a:pPr lvl="1">
              <a:lnSpc>
                <a:spcPct val="90000"/>
              </a:lnSpc>
            </a:pPr>
            <a:r>
              <a:rPr lang="en-US" dirty="0"/>
              <a:t>Relationship-based practices </a:t>
            </a:r>
          </a:p>
          <a:p>
            <a:pPr lvl="0" fontAlgn="base">
              <a:lnSpc>
                <a:spcPct val="90000"/>
              </a:lnSpc>
            </a:pPr>
            <a:r>
              <a:rPr lang="en-US" dirty="0"/>
              <a:t>Build faculty capacity</a:t>
            </a:r>
          </a:p>
          <a:p>
            <a:pPr lvl="1">
              <a:lnSpc>
                <a:spcPct val="90000"/>
              </a:lnSpc>
            </a:pPr>
            <a:r>
              <a:rPr lang="en-US" dirty="0"/>
              <a:t>Recruit faculty/practitioners with experience/expertise working with infants-toddlers &amp; families</a:t>
            </a:r>
          </a:p>
          <a:p>
            <a:pPr lvl="1">
              <a:lnSpc>
                <a:spcPct val="90000"/>
              </a:lnSpc>
            </a:pPr>
            <a:r>
              <a:rPr lang="en-US" dirty="0"/>
              <a:t>Offer opportunities for faculty development around infant-toddler development &amp; curriculum</a:t>
            </a:r>
          </a:p>
          <a:p>
            <a:pPr lvl="1">
              <a:lnSpc>
                <a:spcPct val="90000"/>
              </a:lnSpc>
            </a:pPr>
            <a:r>
              <a:rPr lang="en-US" dirty="0"/>
              <a:t>Support research focused on infants- toddlers and the infant-toddler workforce </a:t>
            </a:r>
          </a:p>
          <a:p>
            <a:pPr>
              <a:lnSpc>
                <a:spcPct val="90000"/>
              </a:lnSpc>
            </a:pPr>
            <a:endParaRPr lang="en-US" sz="1300" dirty="0"/>
          </a:p>
        </p:txBody>
      </p:sp>
    </p:spTree>
    <p:extLst>
      <p:ext uri="{BB962C8B-B14F-4D97-AF65-F5344CB8AC3E}">
        <p14:creationId xmlns:p14="http://schemas.microsoft.com/office/powerpoint/2010/main" val="375347207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3397EF-6D27-9146-B2D9-1D427502A6B7}"/>
              </a:ext>
            </a:extLst>
          </p:cNvPr>
          <p:cNvSpPr>
            <a:spLocks noGrp="1"/>
          </p:cNvSpPr>
          <p:nvPr>
            <p:ph type="title"/>
          </p:nvPr>
        </p:nvSpPr>
        <p:spPr>
          <a:xfrm>
            <a:off x="451515" y="1734857"/>
            <a:ext cx="3765483" cy="3388287"/>
          </a:xfrm>
        </p:spPr>
        <p:txBody>
          <a:bodyPr anchor="ctr">
            <a:normAutofit/>
          </a:bodyPr>
          <a:lstStyle/>
          <a:p>
            <a:r>
              <a:rPr lang="en-US" sz="2800"/>
              <a:t>Recommendations for Policy and Practice</a:t>
            </a:r>
          </a:p>
        </p:txBody>
      </p:sp>
      <p:sp>
        <p:nvSpPr>
          <p:cNvPr id="15" name="Content Placeholder 2">
            <a:extLst>
              <a:ext uri="{FF2B5EF4-FFF2-40B4-BE49-F238E27FC236}">
                <a16:creationId xmlns:a16="http://schemas.microsoft.com/office/drawing/2014/main" id="{2D97E519-409E-474C-AFCF-C69BA197DFF2}"/>
              </a:ext>
            </a:extLst>
          </p:cNvPr>
          <p:cNvSpPr>
            <a:spLocks noGrp="1"/>
          </p:cNvSpPr>
          <p:nvPr>
            <p:ph idx="1"/>
          </p:nvPr>
        </p:nvSpPr>
        <p:spPr>
          <a:xfrm>
            <a:off x="6008068" y="393895"/>
            <a:ext cx="5365218" cy="5485112"/>
          </a:xfrm>
          <a:effectLst/>
        </p:spPr>
        <p:txBody>
          <a:bodyPr>
            <a:normAutofit/>
          </a:bodyPr>
          <a:lstStyle/>
          <a:p>
            <a:pPr marL="0" indent="0">
              <a:buNone/>
            </a:pPr>
            <a:r>
              <a:rPr lang="en-US" sz="1900" dirty="0"/>
              <a:t>The teacher education pipeline:</a:t>
            </a:r>
          </a:p>
          <a:p>
            <a:pPr lvl="0" fontAlgn="base"/>
            <a:r>
              <a:rPr lang="en-US" sz="1900" dirty="0"/>
              <a:t>Transfer</a:t>
            </a:r>
          </a:p>
          <a:p>
            <a:pPr lvl="1"/>
            <a:r>
              <a:rPr lang="en-US" sz="1700" dirty="0"/>
              <a:t>Promote transferable credits </a:t>
            </a:r>
          </a:p>
          <a:p>
            <a:pPr lvl="1"/>
            <a:r>
              <a:rPr lang="en-US" sz="1700" dirty="0"/>
              <a:t> Ensure a system that supports transfer (CDA, A.S., Bachelor’s degree)</a:t>
            </a:r>
          </a:p>
          <a:p>
            <a:pPr lvl="1"/>
            <a:r>
              <a:rPr lang="en-US" sz="1700" dirty="0"/>
              <a:t>Create seamless articulation agreements between CDA programs, Associate's, and Bachelor’s degrees that embrace infant-toddler coursework</a:t>
            </a:r>
          </a:p>
          <a:p>
            <a:pPr lvl="0"/>
            <a:r>
              <a:rPr lang="en-US" sz="1900" dirty="0"/>
              <a:t>Credentialing</a:t>
            </a:r>
          </a:p>
          <a:p>
            <a:pPr lvl="1" fontAlgn="base"/>
            <a:r>
              <a:rPr lang="en-US" sz="1700" dirty="0"/>
              <a:t>Provide multiple certified professional learning curriculum for the infant-toddler workforce, which could be linked to </a:t>
            </a:r>
            <a:r>
              <a:rPr lang="en-US" sz="1700" dirty="0" err="1"/>
              <a:t>QUALITYstarsNY</a:t>
            </a:r>
            <a:r>
              <a:rPr lang="en-US" sz="1700" dirty="0"/>
              <a:t> and Aspire.</a:t>
            </a:r>
          </a:p>
          <a:p>
            <a:pPr marL="0" indent="0">
              <a:buNone/>
            </a:pPr>
            <a:endParaRPr lang="en-US" sz="1900" dirty="0"/>
          </a:p>
        </p:txBody>
      </p:sp>
    </p:spTree>
    <p:extLst>
      <p:ext uri="{BB962C8B-B14F-4D97-AF65-F5344CB8AC3E}">
        <p14:creationId xmlns:p14="http://schemas.microsoft.com/office/powerpoint/2010/main" val="18994402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6A13C1E-887B-1E40-A08E-F07A90D6E78B}"/>
              </a:ext>
            </a:extLst>
          </p:cNvPr>
          <p:cNvPicPr>
            <a:picLocks noGrp="1" noChangeAspect="1"/>
          </p:cNvPicPr>
          <p:nvPr>
            <p:ph idx="1"/>
          </p:nvPr>
        </p:nvPicPr>
        <p:blipFill rotWithShape="1">
          <a:blip r:embed="rId2">
            <a:alphaModFix amt="40000"/>
          </a:blip>
          <a:srcRect b="15094"/>
          <a:stretch/>
        </p:blipFill>
        <p:spPr>
          <a:xfrm>
            <a:off x="20" y="10"/>
            <a:ext cx="12191980" cy="6857990"/>
          </a:xfrm>
          <a:prstGeom prst="rect">
            <a:avLst/>
          </a:prstGeom>
        </p:spPr>
      </p:pic>
      <p:sp>
        <p:nvSpPr>
          <p:cNvPr id="5" name="Title 4">
            <a:extLst>
              <a:ext uri="{FF2B5EF4-FFF2-40B4-BE49-F238E27FC236}">
                <a16:creationId xmlns:a16="http://schemas.microsoft.com/office/drawing/2014/main" id="{7A116C31-7E7F-114D-BDEF-3C5E71F267DA}"/>
              </a:ext>
            </a:extLst>
          </p:cNvPr>
          <p:cNvSpPr>
            <a:spLocks noGrp="1"/>
          </p:cNvSpPr>
          <p:nvPr>
            <p:ph type="title"/>
          </p:nvPr>
        </p:nvSpPr>
        <p:spPr>
          <a:xfrm>
            <a:off x="7604760" y="441961"/>
            <a:ext cx="3962400" cy="1082039"/>
          </a:xfrm>
        </p:spPr>
        <p:txBody>
          <a:bodyPr vert="horz" lIns="91440" tIns="45720" rIns="91440" bIns="45720" rtlCol="0" anchor="b">
            <a:normAutofit/>
          </a:bodyPr>
          <a:lstStyle/>
          <a:p>
            <a:r>
              <a:rPr lang="en-US" sz="5400" dirty="0"/>
              <a:t>Questions?</a:t>
            </a:r>
          </a:p>
        </p:txBody>
      </p:sp>
    </p:spTree>
    <p:extLst>
      <p:ext uri="{BB962C8B-B14F-4D97-AF65-F5344CB8AC3E}">
        <p14:creationId xmlns:p14="http://schemas.microsoft.com/office/powerpoint/2010/main" val="328064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E0D3-45C0-DC4E-9D67-0E2C699D56E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FD5F1E5-B367-8A45-875A-EBE2E4ACB0D3}"/>
              </a:ext>
            </a:extLst>
          </p:cNvPr>
          <p:cNvSpPr>
            <a:spLocks noGrp="1"/>
          </p:cNvSpPr>
          <p:nvPr>
            <p:ph idx="1"/>
          </p:nvPr>
        </p:nvSpPr>
        <p:spPr>
          <a:xfrm>
            <a:off x="818712" y="2222287"/>
            <a:ext cx="10554574" cy="4459867"/>
          </a:xfrm>
        </p:spPr>
        <p:txBody>
          <a:bodyPr>
            <a:noAutofit/>
          </a:bodyPr>
          <a:lstStyle/>
          <a:p>
            <a:pPr marL="457200" indent="-457200"/>
            <a:r>
              <a:rPr lang="en-US" altLang="en-US" sz="1100" dirty="0">
                <a:latin typeface="Arial"/>
                <a:cs typeface="Arial"/>
              </a:rPr>
              <a:t>Beck, L. M. (2013). Fieldwork with infants: What preservice teachers can learn from taking care of babies. </a:t>
            </a:r>
            <a:r>
              <a:rPr lang="en-US" altLang="en-US" sz="1100" i="1" dirty="0">
                <a:latin typeface="Arial"/>
                <a:cs typeface="Arial"/>
              </a:rPr>
              <a:t>Journal of Early Childhood Teacher Education</a:t>
            </a:r>
            <a:r>
              <a:rPr lang="en-US" altLang="en-US" sz="1100" dirty="0">
                <a:latin typeface="Arial"/>
                <a:cs typeface="Arial"/>
              </a:rPr>
              <a:t>, </a:t>
            </a:r>
            <a:r>
              <a:rPr lang="en-US" altLang="en-US" sz="1100" i="1" dirty="0">
                <a:latin typeface="Arial"/>
                <a:cs typeface="Arial"/>
              </a:rPr>
              <a:t>34</a:t>
            </a:r>
            <a:r>
              <a:rPr lang="en-US" altLang="en-US" sz="1100" dirty="0">
                <a:latin typeface="Arial"/>
                <a:cs typeface="Arial"/>
              </a:rPr>
              <a:t>(1),           	7-22. </a:t>
            </a:r>
          </a:p>
          <a:p>
            <a:pPr marL="457200" indent="-457200"/>
            <a:r>
              <a:rPr lang="en-US" altLang="en-US" sz="1100" dirty="0">
                <a:latin typeface="Arial"/>
                <a:cs typeface="Arial"/>
              </a:rPr>
              <a:t>Branscomb, K. R., &amp; Ethridge, E. A. (2010). Promoting professionalism in infant care: Lessons from a yearlong teacher preparation project.</a:t>
            </a:r>
            <a:r>
              <a:rPr lang="en-US" altLang="en-US" sz="1100" i="1" dirty="0">
                <a:latin typeface="Arial"/>
                <a:cs typeface="Arial"/>
              </a:rPr>
              <a:t> Journal of Early 	Childhood Teacher Education,</a:t>
            </a:r>
            <a:r>
              <a:rPr lang="en-US" altLang="en-US" sz="1100" dirty="0">
                <a:latin typeface="Arial"/>
                <a:cs typeface="Arial"/>
              </a:rPr>
              <a:t> </a:t>
            </a:r>
            <a:r>
              <a:rPr lang="en-US" altLang="en-US" sz="1100" i="1" dirty="0">
                <a:latin typeface="Arial"/>
                <a:cs typeface="Arial"/>
              </a:rPr>
              <a:t>31</a:t>
            </a:r>
            <a:r>
              <a:rPr lang="en-US" altLang="en-US" sz="1100" dirty="0">
                <a:latin typeface="Arial"/>
                <a:cs typeface="Arial"/>
              </a:rPr>
              <a:t>(3), 207-231.</a:t>
            </a:r>
          </a:p>
          <a:p>
            <a:pPr marL="457200" indent="-457200"/>
            <a:r>
              <a:rPr lang="en-US" altLang="en-US" sz="1100" dirty="0">
                <a:latin typeface="Arial"/>
                <a:cs typeface="Arial"/>
              </a:rPr>
              <a:t>Chu, M. (2106). What’s missing in most of our early childhood degrees? Focusing more deeply on relationships and learning with infants, toddlers, and their 	families. </a:t>
            </a:r>
            <a:r>
              <a:rPr lang="en-US" altLang="en-US" sz="1100" i="1" dirty="0">
                <a:latin typeface="Arial"/>
                <a:cs typeface="Arial"/>
              </a:rPr>
              <a:t>Journal of Early Childhood Teacher Education, 37</a:t>
            </a:r>
            <a:r>
              <a:rPr lang="en-US" altLang="en-US" sz="1100" dirty="0">
                <a:latin typeface="Arial"/>
                <a:cs typeface="Arial"/>
              </a:rPr>
              <a:t>(4), 264-281.</a:t>
            </a:r>
          </a:p>
          <a:p>
            <a:pPr marL="457200" indent="-457200"/>
            <a:r>
              <a:rPr lang="en-US" altLang="en-US" sz="1100" dirty="0">
                <a:latin typeface="Arial"/>
                <a:cs typeface="Arial"/>
              </a:rPr>
              <a:t>Creswell, J. W. (2008). </a:t>
            </a:r>
            <a:r>
              <a:rPr lang="en-US" altLang="en-US" sz="1100" i="1" dirty="0">
                <a:latin typeface="Arial"/>
                <a:cs typeface="Arial"/>
              </a:rPr>
              <a:t>Educational research: Planning, conducting, and evaluating quantitative and qualitative research</a:t>
            </a:r>
            <a:r>
              <a:rPr lang="en-US" altLang="en-US" sz="1100" dirty="0">
                <a:latin typeface="Arial"/>
                <a:cs typeface="Arial"/>
              </a:rPr>
              <a:t> (3</a:t>
            </a:r>
            <a:r>
              <a:rPr lang="en-US" altLang="en-US" sz="1100" baseline="30000" dirty="0">
                <a:latin typeface="Arial"/>
                <a:cs typeface="Arial"/>
              </a:rPr>
              <a:t>rd</a:t>
            </a:r>
            <a:r>
              <a:rPr lang="en-US" altLang="en-US" sz="1100" dirty="0">
                <a:latin typeface="Arial"/>
                <a:cs typeface="Arial"/>
              </a:rPr>
              <a:t> ed.). Upper Saddle River, NJ: 	Pearson.</a:t>
            </a:r>
          </a:p>
          <a:p>
            <a:pPr marL="457200" indent="-457200"/>
            <a:r>
              <a:rPr lang="en-US" altLang="en-US" sz="1100" dirty="0">
                <a:latin typeface="Arial"/>
                <a:cs typeface="Arial"/>
              </a:rPr>
              <a:t>Lee, Y. L., Shin, M. &amp; Recchia, S. L. (2016). Primary caregiving as a framework for preparing early childhood preservice students to understand and   work with 	infants.  </a:t>
            </a:r>
            <a:r>
              <a:rPr lang="en-US" altLang="en-US" sz="1100" i="1" dirty="0">
                <a:latin typeface="Arial"/>
                <a:cs typeface="Arial"/>
              </a:rPr>
              <a:t>Early Education and Development 27</a:t>
            </a:r>
            <a:r>
              <a:rPr lang="en-US" altLang="en-US" sz="1100" dirty="0">
                <a:latin typeface="Arial"/>
                <a:cs typeface="Arial"/>
              </a:rPr>
              <a:t>(3), 336-351.</a:t>
            </a:r>
          </a:p>
          <a:p>
            <a:pPr marL="457200" indent="-457200"/>
            <a:r>
              <a:rPr lang="en-US" altLang="en-US" sz="1100" dirty="0">
                <a:latin typeface="Arial"/>
                <a:cs typeface="Arial"/>
              </a:rPr>
              <a:t>McMullen, M. B. &amp; Apple, P. (2012). Babies [and their families] on board! Directors juggle the key elements of infant/toddler care and education. </a:t>
            </a:r>
            <a:r>
              <a:rPr lang="en-US" altLang="en-US" sz="1100" i="1" dirty="0">
                <a:latin typeface="Arial"/>
                <a:cs typeface="Arial"/>
              </a:rPr>
              <a:t>Young Children,</a:t>
            </a:r>
            <a:r>
              <a:rPr lang="en-US" altLang="en-US" sz="1100" dirty="0">
                <a:latin typeface="Arial"/>
                <a:cs typeface="Arial"/>
              </a:rPr>
              <a:t> 	</a:t>
            </a:r>
            <a:r>
              <a:rPr lang="en-US" altLang="en-US" sz="1100" i="1" dirty="0">
                <a:latin typeface="Arial"/>
                <a:cs typeface="Arial"/>
              </a:rPr>
              <a:t>67</a:t>
            </a:r>
            <a:r>
              <a:rPr lang="en-US" altLang="en-US" sz="1100" dirty="0">
                <a:latin typeface="Arial"/>
                <a:cs typeface="Arial"/>
              </a:rPr>
              <a:t>(4), 42-28.</a:t>
            </a:r>
          </a:p>
          <a:p>
            <a:pPr marL="457200" indent="-457200"/>
            <a:r>
              <a:rPr lang="en-US" altLang="en-US" sz="1100" dirty="0">
                <a:latin typeface="Arial"/>
                <a:cs typeface="Arial"/>
              </a:rPr>
              <a:t>Recchia, S. L., Lee, S, Y., &amp; M. Shin. (2015).  Preparing early childhood professionals for relationship-based work with infants.  </a:t>
            </a:r>
            <a:r>
              <a:rPr lang="en-US" altLang="en-US" sz="1100" i="1" dirty="0">
                <a:latin typeface="Arial"/>
                <a:cs typeface="Arial"/>
              </a:rPr>
              <a:t>Journal of Early Childhood 	Teacher Education</a:t>
            </a:r>
            <a:r>
              <a:rPr lang="en-US" altLang="en-US" sz="1100" dirty="0">
                <a:latin typeface="Arial"/>
                <a:cs typeface="Arial"/>
              </a:rPr>
              <a:t> </a:t>
            </a:r>
            <a:r>
              <a:rPr lang="en-US" altLang="en-US" sz="1100" i="1" dirty="0">
                <a:latin typeface="Arial"/>
                <a:cs typeface="Arial"/>
              </a:rPr>
              <a:t>36</a:t>
            </a:r>
            <a:r>
              <a:rPr lang="en-US" altLang="en-US" sz="1100" dirty="0">
                <a:latin typeface="Arial"/>
                <a:cs typeface="Arial"/>
              </a:rPr>
              <a:t>(2), 100-123.</a:t>
            </a:r>
          </a:p>
          <a:p>
            <a:pPr marL="457200" indent="-457200"/>
            <a:r>
              <a:rPr lang="en-US" altLang="en-US" sz="1100" dirty="0" err="1">
                <a:latin typeface="Arial"/>
                <a:cs typeface="Arial"/>
              </a:rPr>
              <a:t>Rockel</a:t>
            </a:r>
            <a:r>
              <a:rPr lang="en-US" altLang="en-US" sz="1100" dirty="0">
                <a:latin typeface="Arial"/>
                <a:cs typeface="Arial"/>
              </a:rPr>
              <a:t>, J. (2014). Critical professional issues in </a:t>
            </a:r>
            <a:r>
              <a:rPr lang="en-US" altLang="en-US" sz="1100" dirty="0" err="1">
                <a:latin typeface="Arial"/>
                <a:cs typeface="Arial"/>
              </a:rPr>
              <a:t>labour</a:t>
            </a:r>
            <a:r>
              <a:rPr lang="en-US" altLang="en-US" sz="1100" dirty="0">
                <a:latin typeface="Arial"/>
                <a:cs typeface="Arial"/>
              </a:rPr>
              <a:t> force development for teachers with children up to two years of age: A New Zealand perspective.  </a:t>
            </a:r>
            <a:r>
              <a:rPr lang="en-US" altLang="en-US" sz="1100" i="1" dirty="0">
                <a:latin typeface="Arial"/>
                <a:cs typeface="Arial"/>
              </a:rPr>
              <a:t>Early 	Child Development and Care,</a:t>
            </a:r>
            <a:r>
              <a:rPr lang="en-US" altLang="en-US" sz="1100" dirty="0">
                <a:latin typeface="Arial"/>
                <a:cs typeface="Arial"/>
              </a:rPr>
              <a:t> </a:t>
            </a:r>
            <a:r>
              <a:rPr lang="en-US" altLang="en-US" sz="1100" i="1" dirty="0">
                <a:latin typeface="Arial"/>
                <a:cs typeface="Arial"/>
              </a:rPr>
              <a:t>184</a:t>
            </a:r>
            <a:r>
              <a:rPr lang="en-US" altLang="en-US" sz="1100" dirty="0">
                <a:latin typeface="Arial"/>
                <a:cs typeface="Arial"/>
              </a:rPr>
              <a:t>(2), 161-176.</a:t>
            </a:r>
          </a:p>
          <a:p>
            <a:pPr marL="457200" indent="-457200"/>
            <a:r>
              <a:rPr lang="en-US" altLang="en-US" sz="1100" dirty="0">
                <a:latin typeface="Arial"/>
                <a:cs typeface="Arial"/>
              </a:rPr>
              <a:t>White, E. J., Peter, M., Sims, M., </a:t>
            </a:r>
            <a:r>
              <a:rPr lang="en-US" altLang="en-US" sz="1100" dirty="0" err="1">
                <a:latin typeface="Arial"/>
                <a:cs typeface="Arial"/>
              </a:rPr>
              <a:t>Rockel</a:t>
            </a:r>
            <a:r>
              <a:rPr lang="en-US" altLang="en-US" sz="1100" dirty="0">
                <a:latin typeface="Arial"/>
                <a:cs typeface="Arial"/>
              </a:rPr>
              <a:t>, J., &amp; </a:t>
            </a:r>
            <a:r>
              <a:rPr lang="en-US" altLang="en-US" sz="1100" dirty="0" err="1">
                <a:latin typeface="Arial"/>
                <a:cs typeface="Arial"/>
              </a:rPr>
              <a:t>Kumeroa</a:t>
            </a:r>
            <a:r>
              <a:rPr lang="en-US" altLang="en-US" sz="1100" dirty="0">
                <a:latin typeface="Arial"/>
                <a:cs typeface="Arial"/>
              </a:rPr>
              <a:t>, M. (2016).  First-year practicum experiences for preservice early childhood education teachers working 	with birth-to-three-year-</a:t>
            </a:r>
            <a:r>
              <a:rPr lang="en-US" altLang="en-US" sz="1100" dirty="0" err="1">
                <a:latin typeface="Arial"/>
                <a:cs typeface="Arial"/>
              </a:rPr>
              <a:t>olds</a:t>
            </a:r>
            <a:r>
              <a:rPr lang="en-US" altLang="en-US" sz="1100" dirty="0">
                <a:latin typeface="Arial"/>
                <a:cs typeface="Arial"/>
              </a:rPr>
              <a:t>: An Australasian experience.  </a:t>
            </a:r>
            <a:r>
              <a:rPr lang="en-US" altLang="en-US" sz="1100" i="1" dirty="0">
                <a:latin typeface="Arial"/>
                <a:cs typeface="Arial"/>
              </a:rPr>
              <a:t>Journal of Early Childhood Teacher Education,</a:t>
            </a:r>
            <a:r>
              <a:rPr lang="en-US" altLang="en-US" sz="1100" dirty="0">
                <a:latin typeface="Arial"/>
                <a:cs typeface="Arial"/>
              </a:rPr>
              <a:t> </a:t>
            </a:r>
            <a:r>
              <a:rPr lang="en-US" altLang="en-US" sz="1100" i="1" dirty="0">
                <a:latin typeface="Arial"/>
                <a:cs typeface="Arial"/>
              </a:rPr>
              <a:t>37</a:t>
            </a:r>
            <a:r>
              <a:rPr lang="en-US" altLang="en-US" sz="1100" dirty="0">
                <a:latin typeface="Arial"/>
                <a:cs typeface="Arial"/>
              </a:rPr>
              <a:t>(4), 282-300.</a:t>
            </a:r>
          </a:p>
        </p:txBody>
      </p:sp>
    </p:spTree>
    <p:extLst>
      <p:ext uri="{BB962C8B-B14F-4D97-AF65-F5344CB8AC3E}">
        <p14:creationId xmlns:p14="http://schemas.microsoft.com/office/powerpoint/2010/main" val="46168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1F854F6E-F41A-6549-9BEF-191C2C68C4D2}"/>
              </a:ext>
            </a:extLst>
          </p:cNvPr>
          <p:cNvPicPr>
            <a:picLocks noGrp="1" noChangeAspect="1"/>
          </p:cNvPicPr>
          <p:nvPr>
            <p:ph idx="1"/>
          </p:nvPr>
        </p:nvPicPr>
        <p:blipFill rotWithShape="1">
          <a:blip r:embed="rId2"/>
          <a:srcRect t="7092" b="35277"/>
          <a:stretch/>
        </p:blipFill>
        <p:spPr>
          <a:xfrm>
            <a:off x="-1" y="-1"/>
            <a:ext cx="12192001" cy="4883281"/>
          </a:xfrm>
          <a:prstGeom prst="rect">
            <a:avLst/>
          </a:prstGeom>
        </p:spPr>
      </p:pic>
      <p:sp>
        <p:nvSpPr>
          <p:cNvPr id="11" name="Freeform 9">
            <a:extLst>
              <a:ext uri="{FF2B5EF4-FFF2-40B4-BE49-F238E27FC236}">
                <a16:creationId xmlns:a16="http://schemas.microsoft.com/office/drawing/2014/main" id="{AFB83730-58A8-42CA-90B3-5D5D2D1B0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8950A-66E6-C945-8A01-3CA11738DD66}"/>
              </a:ext>
            </a:extLst>
          </p:cNvPr>
          <p:cNvSpPr>
            <a:spLocks noGrp="1"/>
          </p:cNvSpPr>
          <p:nvPr>
            <p:ph type="title"/>
          </p:nvPr>
        </p:nvSpPr>
        <p:spPr>
          <a:xfrm>
            <a:off x="812788" y="4895558"/>
            <a:ext cx="10572000" cy="1429042"/>
          </a:xfrm>
        </p:spPr>
        <p:txBody>
          <a:bodyPr vert="horz" lIns="91440" tIns="45720" rIns="91440" bIns="45720" rtlCol="0" anchor="b">
            <a:noAutofit/>
          </a:bodyPr>
          <a:lstStyle/>
          <a:p>
            <a:r>
              <a:rPr lang="en-US" sz="3200" dirty="0"/>
              <a:t>Working with infants and toddlers requires a unique skill set that is different than working with children over three </a:t>
            </a:r>
            <a:r>
              <a:rPr lang="en-US" sz="1600" dirty="0"/>
              <a:t>(McMullen &amp; Apple, 2012).</a:t>
            </a:r>
            <a:endParaRPr lang="en-US" sz="3200" dirty="0"/>
          </a:p>
        </p:txBody>
      </p:sp>
    </p:spTree>
    <p:extLst>
      <p:ext uri="{BB962C8B-B14F-4D97-AF65-F5344CB8AC3E}">
        <p14:creationId xmlns:p14="http://schemas.microsoft.com/office/powerpoint/2010/main" val="40312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7EA0-04C2-0D44-B030-98480071C625}"/>
              </a:ext>
            </a:extLst>
          </p:cNvPr>
          <p:cNvSpPr>
            <a:spLocks noGrp="1"/>
          </p:cNvSpPr>
          <p:nvPr>
            <p:ph type="title" orient="vert"/>
          </p:nvPr>
        </p:nvSpPr>
        <p:spPr>
          <a:xfrm>
            <a:off x="8183540" y="446089"/>
            <a:ext cx="3436374" cy="5414962"/>
          </a:xfrm>
        </p:spPr>
        <p:txBody>
          <a:bodyPr vert="horz" lIns="91440" tIns="45720" rIns="91440" bIns="45720" rtlCol="0" anchor="ctr">
            <a:noAutofit/>
          </a:bodyPr>
          <a:lstStyle/>
          <a:p>
            <a:r>
              <a:rPr lang="en-US" sz="1800" dirty="0"/>
              <a:t>New York State Department of Education certifies individuals to teach children from birth through grade 2 but recent research posits that early childhood degree programs lack emphasis on course content related to: </a:t>
            </a:r>
            <a:br>
              <a:rPr lang="en-US" sz="1800" dirty="0"/>
            </a:br>
            <a:br>
              <a:rPr lang="en-US" sz="800" dirty="0"/>
            </a:br>
            <a:r>
              <a:rPr lang="en-US" sz="1800" dirty="0"/>
              <a:t>   *Infant and toddler 	development and 	learning </a:t>
            </a:r>
            <a:br>
              <a:rPr lang="en-US" sz="1800" dirty="0"/>
            </a:br>
            <a:br>
              <a:rPr lang="en-US" sz="800" dirty="0"/>
            </a:br>
            <a:r>
              <a:rPr lang="en-US" sz="1800" dirty="0"/>
              <a:t>   *Relationship-based 	practices </a:t>
            </a:r>
            <a:br>
              <a:rPr lang="en-US" sz="1800" dirty="0"/>
            </a:br>
            <a:br>
              <a:rPr lang="en-US" sz="800" dirty="0"/>
            </a:br>
            <a:r>
              <a:rPr lang="en-US" sz="1800" dirty="0"/>
              <a:t>   *Field experiences in 	infant-toddler classrooms </a:t>
            </a:r>
          </a:p>
        </p:txBody>
      </p:sp>
      <p:pic>
        <p:nvPicPr>
          <p:cNvPr id="5" name="Picture 4">
            <a:extLst>
              <a:ext uri="{FF2B5EF4-FFF2-40B4-BE49-F238E27FC236}">
                <a16:creationId xmlns:a16="http://schemas.microsoft.com/office/drawing/2014/main" id="{8559C8B1-0F46-A944-8BCD-79B13969C6CD}"/>
              </a:ext>
            </a:extLst>
          </p:cNvPr>
          <p:cNvPicPr>
            <a:picLocks noChangeAspect="1"/>
          </p:cNvPicPr>
          <p:nvPr/>
        </p:nvPicPr>
        <p:blipFill>
          <a:blip r:embed="rId2"/>
          <a:stretch>
            <a:fillRect/>
          </a:stretch>
        </p:blipFill>
        <p:spPr>
          <a:xfrm>
            <a:off x="806184" y="446090"/>
            <a:ext cx="6611540" cy="5414962"/>
          </a:xfrm>
          <a:prstGeom prst="rect">
            <a:avLst/>
          </a:prstGeom>
        </p:spPr>
      </p:pic>
      <p:sp>
        <p:nvSpPr>
          <p:cNvPr id="4" name="Vertical Text Placeholder 3">
            <a:extLst>
              <a:ext uri="{FF2B5EF4-FFF2-40B4-BE49-F238E27FC236}">
                <a16:creationId xmlns:a16="http://schemas.microsoft.com/office/drawing/2014/main" id="{4F9A0554-8387-5549-B151-6186AABB795B}"/>
              </a:ext>
            </a:extLst>
          </p:cNvPr>
          <p:cNvSpPr>
            <a:spLocks noGrp="1"/>
          </p:cNvSpPr>
          <p:nvPr>
            <p:ph type="body" orient="vert" idx="1"/>
          </p:nvPr>
        </p:nvSpPr>
        <p:spPr>
          <a:xfrm>
            <a:off x="810001" y="446089"/>
            <a:ext cx="6607723" cy="5414962"/>
          </a:xfrm>
        </p:spPr>
        <p:txBody>
          <a:bodyPr/>
          <a:lstStyle/>
          <a:p>
            <a:pPr marL="0" indent="0">
              <a:buNone/>
            </a:pPr>
            <a:endParaRPr lang="en-US" dirty="0"/>
          </a:p>
        </p:txBody>
      </p:sp>
    </p:spTree>
    <p:extLst>
      <p:ext uri="{BB962C8B-B14F-4D97-AF65-F5344CB8AC3E}">
        <p14:creationId xmlns:p14="http://schemas.microsoft.com/office/powerpoint/2010/main" val="230398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305BF0-2951-7447-AB4D-8961CE8DE6ED}"/>
              </a:ext>
            </a:extLst>
          </p:cNvPr>
          <p:cNvSpPr>
            <a:spLocks noGrp="1"/>
          </p:cNvSpPr>
          <p:nvPr>
            <p:ph type="title"/>
          </p:nvPr>
        </p:nvSpPr>
        <p:spPr>
          <a:xfrm>
            <a:off x="451514" y="457201"/>
            <a:ext cx="3575737" cy="1332688"/>
          </a:xfrm>
        </p:spPr>
        <p:txBody>
          <a:bodyPr anchor="b">
            <a:normAutofit/>
          </a:bodyPr>
          <a:lstStyle/>
          <a:p>
            <a:pPr algn="ctr"/>
            <a:r>
              <a:rPr lang="en-US" sz="1600" dirty="0">
                <a:solidFill>
                  <a:srgbClr val="FFFFFF"/>
                </a:solidFill>
              </a:rPr>
              <a:t>Transforming the Workforce for Children Birth Through Age 8: A Unifying Foundation (IOM &amp; NRC, 2015), includes among its recommendations:</a:t>
            </a:r>
          </a:p>
        </p:txBody>
      </p:sp>
      <p:sp>
        <p:nvSpPr>
          <p:cNvPr id="8" name="Content Placeholder 7">
            <a:extLst>
              <a:ext uri="{FF2B5EF4-FFF2-40B4-BE49-F238E27FC236}">
                <a16:creationId xmlns:a16="http://schemas.microsoft.com/office/drawing/2014/main" id="{2ED6F3E7-7653-41A1-9EFF-47893C1083C6}"/>
              </a:ext>
            </a:extLst>
          </p:cNvPr>
          <p:cNvSpPr>
            <a:spLocks noGrp="1"/>
          </p:cNvSpPr>
          <p:nvPr>
            <p:ph idx="1"/>
          </p:nvPr>
        </p:nvSpPr>
        <p:spPr>
          <a:xfrm>
            <a:off x="451514" y="2046514"/>
            <a:ext cx="3575737" cy="3994848"/>
          </a:xfrm>
        </p:spPr>
        <p:txBody>
          <a:bodyPr>
            <a:normAutofit lnSpcReduction="10000"/>
          </a:bodyPr>
          <a:lstStyle/>
          <a:p>
            <a:pPr>
              <a:buFont typeface="+mj-lt"/>
              <a:buAutoNum type="arabicPeriod"/>
            </a:pPr>
            <a:r>
              <a:rPr lang="en-US" sz="1600" dirty="0">
                <a:solidFill>
                  <a:srgbClr val="FFFFFF"/>
                </a:solidFill>
              </a:rPr>
              <a:t>Transitioning to a minimum requirement of a bachelor’s degree, with specialized knowledge and competencies, for all lead teachers working with children from birth to age eight.</a:t>
            </a:r>
          </a:p>
          <a:p>
            <a:pPr>
              <a:buFont typeface="+mj-lt"/>
              <a:buAutoNum type="arabicPeriod"/>
            </a:pPr>
            <a:r>
              <a:rPr lang="en-US" sz="1600" dirty="0">
                <a:solidFill>
                  <a:srgbClr val="FFFFFF"/>
                </a:solidFill>
              </a:rPr>
              <a:t>The development and enhancement of interdisciplinary higher education programs for early care and educational professionals, including practice-based and supervised learning opportunities.</a:t>
            </a:r>
          </a:p>
        </p:txBody>
      </p:sp>
      <p:pic>
        <p:nvPicPr>
          <p:cNvPr id="4" name="Content Placeholder 3">
            <a:extLst>
              <a:ext uri="{FF2B5EF4-FFF2-40B4-BE49-F238E27FC236}">
                <a16:creationId xmlns:a16="http://schemas.microsoft.com/office/drawing/2014/main" id="{E1D959BB-E93E-FA4A-973F-E9E617A63577}"/>
              </a:ext>
            </a:extLst>
          </p:cNvPr>
          <p:cNvPicPr>
            <a:picLocks noChangeAspect="1"/>
          </p:cNvPicPr>
          <p:nvPr/>
        </p:nvPicPr>
        <p:blipFill>
          <a:blip r:embed="rId2"/>
          <a:stretch>
            <a:fillRect/>
          </a:stretch>
        </p:blipFill>
        <p:spPr>
          <a:xfrm>
            <a:off x="5280790" y="1187818"/>
            <a:ext cx="6267743" cy="418371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38040624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B57EA-4E34-5D49-BAF4-1D7686B764AC}"/>
              </a:ext>
            </a:extLst>
          </p:cNvPr>
          <p:cNvSpPr>
            <a:spLocks noGrp="1"/>
          </p:cNvSpPr>
          <p:nvPr>
            <p:ph type="title"/>
          </p:nvPr>
        </p:nvSpPr>
        <p:spPr/>
        <p:txBody>
          <a:bodyPr/>
          <a:lstStyle/>
          <a:p>
            <a:pPr algn="ctr"/>
            <a:r>
              <a:rPr lang="en-US" sz="3600" dirty="0"/>
              <a:t>The goal of our research was to investigate: </a:t>
            </a:r>
          </a:p>
        </p:txBody>
      </p:sp>
      <p:sp>
        <p:nvSpPr>
          <p:cNvPr id="5" name="Content Placeholder 4">
            <a:extLst>
              <a:ext uri="{FF2B5EF4-FFF2-40B4-BE49-F238E27FC236}">
                <a16:creationId xmlns:a16="http://schemas.microsoft.com/office/drawing/2014/main" id="{18D883F4-7837-7949-BAE0-10621D27ED65}"/>
              </a:ext>
            </a:extLst>
          </p:cNvPr>
          <p:cNvSpPr>
            <a:spLocks noGrp="1"/>
          </p:cNvSpPr>
          <p:nvPr>
            <p:ph idx="1"/>
          </p:nvPr>
        </p:nvSpPr>
        <p:spPr/>
        <p:txBody>
          <a:bodyPr>
            <a:noAutofit/>
          </a:bodyPr>
          <a:lstStyle/>
          <a:p>
            <a:r>
              <a:rPr lang="en-US" sz="2200" dirty="0"/>
              <a:t>How are the course content and fieldwork experiences in New York State undergraduate early childhood teacher education programs preparing preservice professionals to work with infants-toddlers and families? </a:t>
            </a:r>
          </a:p>
          <a:p>
            <a:r>
              <a:rPr lang="en-US" sz="2200" dirty="0"/>
              <a:t>How are the best practices identified for working with infants, toddlers and families included in course content and fieldwork opportunities in New York undergraduate early childhood programs?</a:t>
            </a:r>
          </a:p>
          <a:p>
            <a:r>
              <a:rPr lang="en-US" sz="2200" dirty="0"/>
              <a:t>What is the effectiveness of the infant-toddler pipeline for educators? </a:t>
            </a:r>
          </a:p>
        </p:txBody>
      </p:sp>
    </p:spTree>
    <p:extLst>
      <p:ext uri="{BB962C8B-B14F-4D97-AF65-F5344CB8AC3E}">
        <p14:creationId xmlns:p14="http://schemas.microsoft.com/office/powerpoint/2010/main" val="415465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8A31-CAB8-1244-86F3-6C9DD14DCAC0}"/>
              </a:ext>
            </a:extLst>
          </p:cNvPr>
          <p:cNvSpPr>
            <a:spLocks noGrp="1"/>
          </p:cNvSpPr>
          <p:nvPr>
            <p:ph type="title"/>
          </p:nvPr>
        </p:nvSpPr>
        <p:spPr/>
        <p:txBody>
          <a:bodyPr/>
          <a:lstStyle/>
          <a:p>
            <a:pPr algn="ctr"/>
            <a:r>
              <a:rPr lang="en-US" sz="4400" dirty="0"/>
              <a:t>Methods</a:t>
            </a:r>
          </a:p>
        </p:txBody>
      </p:sp>
      <p:sp>
        <p:nvSpPr>
          <p:cNvPr id="3" name="Content Placeholder 2">
            <a:extLst>
              <a:ext uri="{FF2B5EF4-FFF2-40B4-BE49-F238E27FC236}">
                <a16:creationId xmlns:a16="http://schemas.microsoft.com/office/drawing/2014/main" id="{4AC8D17A-E185-8349-B833-11D06AA34896}"/>
              </a:ext>
            </a:extLst>
          </p:cNvPr>
          <p:cNvSpPr>
            <a:spLocks noGrp="1"/>
          </p:cNvSpPr>
          <p:nvPr>
            <p:ph idx="1"/>
          </p:nvPr>
        </p:nvSpPr>
        <p:spPr>
          <a:xfrm>
            <a:off x="818712" y="2222287"/>
            <a:ext cx="10554574" cy="4188525"/>
          </a:xfrm>
        </p:spPr>
        <p:txBody>
          <a:bodyPr>
            <a:normAutofit fontScale="85000" lnSpcReduction="10000"/>
          </a:bodyPr>
          <a:lstStyle/>
          <a:p>
            <a:pPr marL="0" indent="0" algn="ctr">
              <a:buNone/>
            </a:pPr>
            <a:r>
              <a:rPr lang="en-US" sz="2900" dirty="0"/>
              <a:t>This research was an exploratory case study.  Participants were faculty and students, currently enrolled and alumni, in NYS early childhood education (ECE) undergraduate teacher preparation programs.  The research involved three phases of data collection:</a:t>
            </a:r>
          </a:p>
          <a:p>
            <a:r>
              <a:rPr lang="en-US" sz="2900" u="sng" dirty="0"/>
              <a:t>Phase 1</a:t>
            </a:r>
            <a:r>
              <a:rPr lang="en-US" sz="2900" dirty="0"/>
              <a:t>: </a:t>
            </a:r>
          </a:p>
          <a:p>
            <a:pPr lvl="1"/>
            <a:r>
              <a:rPr lang="en-US" sz="1700" dirty="0"/>
              <a:t>Created Crosswalk </a:t>
            </a:r>
          </a:p>
          <a:p>
            <a:pPr lvl="1"/>
            <a:r>
              <a:rPr lang="en-US" sz="1900" dirty="0"/>
              <a:t>Reviewed courses</a:t>
            </a:r>
          </a:p>
          <a:p>
            <a:pPr lvl="1"/>
            <a:r>
              <a:rPr lang="en-US" sz="1800" dirty="0"/>
              <a:t>Initially for 8 infant-toddler crosswalk elements</a:t>
            </a:r>
          </a:p>
          <a:p>
            <a:pPr lvl="1"/>
            <a:r>
              <a:rPr lang="en-US" sz="1800" dirty="0"/>
              <a:t>Revised process to code (Creswell 2003, 2008)</a:t>
            </a:r>
          </a:p>
          <a:p>
            <a:pPr lvl="2"/>
            <a:r>
              <a:rPr lang="en-US" sz="1500" dirty="0"/>
              <a:t>Course descriptions</a:t>
            </a:r>
          </a:p>
          <a:p>
            <a:pPr lvl="2"/>
            <a:r>
              <a:rPr lang="en-US" sz="1500" dirty="0"/>
              <a:t>Course names</a:t>
            </a:r>
          </a:p>
          <a:p>
            <a:pPr lvl="1"/>
            <a:endParaRPr lang="en-US" dirty="0"/>
          </a:p>
        </p:txBody>
      </p:sp>
    </p:spTree>
    <p:extLst>
      <p:ext uri="{BB962C8B-B14F-4D97-AF65-F5344CB8AC3E}">
        <p14:creationId xmlns:p14="http://schemas.microsoft.com/office/powerpoint/2010/main" val="30729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420C-0382-5842-8E04-F444C3B781C6}"/>
              </a:ext>
            </a:extLst>
          </p:cNvPr>
          <p:cNvSpPr>
            <a:spLocks noGrp="1"/>
          </p:cNvSpPr>
          <p:nvPr>
            <p:ph type="title"/>
          </p:nvPr>
        </p:nvSpPr>
        <p:spPr/>
        <p:txBody>
          <a:bodyPr/>
          <a:lstStyle/>
          <a:p>
            <a:pPr algn="ctr"/>
            <a:r>
              <a:rPr lang="en-US" dirty="0"/>
              <a:t>Methods</a:t>
            </a:r>
          </a:p>
        </p:txBody>
      </p:sp>
      <p:sp>
        <p:nvSpPr>
          <p:cNvPr id="3" name="Content Placeholder 2">
            <a:extLst>
              <a:ext uri="{FF2B5EF4-FFF2-40B4-BE49-F238E27FC236}">
                <a16:creationId xmlns:a16="http://schemas.microsoft.com/office/drawing/2014/main" id="{98BA66D4-ACD1-F44F-8F87-44377D83E781}"/>
              </a:ext>
            </a:extLst>
          </p:cNvPr>
          <p:cNvSpPr>
            <a:spLocks noGrp="1"/>
          </p:cNvSpPr>
          <p:nvPr>
            <p:ph sz="half" idx="1"/>
          </p:nvPr>
        </p:nvSpPr>
        <p:spPr/>
        <p:txBody>
          <a:bodyPr>
            <a:normAutofit lnSpcReduction="10000"/>
          </a:bodyPr>
          <a:lstStyle/>
          <a:p>
            <a:endParaRPr lang="en-US" u="sng" dirty="0"/>
          </a:p>
          <a:p>
            <a:r>
              <a:rPr lang="en-US" u="sng" dirty="0"/>
              <a:t>Phase 2:</a:t>
            </a:r>
            <a:r>
              <a:rPr lang="en-US" dirty="0"/>
              <a:t> </a:t>
            </a:r>
          </a:p>
          <a:p>
            <a:pPr lvl="1"/>
            <a:r>
              <a:rPr lang="en-US" dirty="0"/>
              <a:t>Faculty who teach in NYS undergraduate ECE programs were contacted to complete Chu’s (2016) </a:t>
            </a:r>
            <a:r>
              <a:rPr lang="en-US" i="1" dirty="0"/>
              <a:t>Early Childhood Higher Education Program Self-Assessment for Infant-Toddler Content</a:t>
            </a:r>
            <a:r>
              <a:rPr lang="en-US" dirty="0"/>
              <a:t> survey. </a:t>
            </a:r>
          </a:p>
          <a:p>
            <a:pPr lvl="1"/>
            <a:r>
              <a:rPr lang="en-US" dirty="0"/>
              <a:t>The self-assessment asked faculty to rate two components of a course: 1) the frequency or depth that eight infant-toddler teacher competencies occur within the course content, and 2) the level of field application within the course.</a:t>
            </a:r>
          </a:p>
          <a:p>
            <a:endParaRPr lang="en-US" dirty="0"/>
          </a:p>
        </p:txBody>
      </p:sp>
      <p:sp>
        <p:nvSpPr>
          <p:cNvPr id="4" name="Content Placeholder 3">
            <a:extLst>
              <a:ext uri="{FF2B5EF4-FFF2-40B4-BE49-F238E27FC236}">
                <a16:creationId xmlns:a16="http://schemas.microsoft.com/office/drawing/2014/main" id="{108B1D89-AAFB-B148-A392-BB60328B7861}"/>
              </a:ext>
            </a:extLst>
          </p:cNvPr>
          <p:cNvSpPr>
            <a:spLocks noGrp="1"/>
          </p:cNvSpPr>
          <p:nvPr>
            <p:ph sz="half" idx="2"/>
          </p:nvPr>
        </p:nvSpPr>
        <p:spPr/>
        <p:txBody>
          <a:bodyPr>
            <a:normAutofit lnSpcReduction="10000"/>
          </a:bodyPr>
          <a:lstStyle/>
          <a:p>
            <a:r>
              <a:rPr lang="en-US" u="sng" dirty="0"/>
              <a:t>Phase 3</a:t>
            </a:r>
            <a:r>
              <a:rPr lang="en-US" dirty="0"/>
              <a:t>: </a:t>
            </a:r>
          </a:p>
          <a:p>
            <a:pPr lvl="1"/>
            <a:r>
              <a:rPr lang="en-US" dirty="0"/>
              <a:t>Focus groups were conducted with students who:</a:t>
            </a:r>
          </a:p>
          <a:p>
            <a:pPr lvl="2"/>
            <a:r>
              <a:rPr lang="en-US" dirty="0"/>
              <a:t>Completed their CDA. </a:t>
            </a:r>
          </a:p>
          <a:p>
            <a:pPr lvl="2"/>
            <a:r>
              <a:rPr lang="en-US" dirty="0"/>
              <a:t>Completed an Associates with a specialization in working with infants and toddlers then transferred to a 4-year college.</a:t>
            </a:r>
          </a:p>
          <a:p>
            <a:pPr lvl="2"/>
            <a:r>
              <a:rPr lang="en-US" dirty="0"/>
              <a:t>Went directly into the field after completing their Associates degree with a specialization in working with infants and toddlers.</a:t>
            </a:r>
          </a:p>
          <a:p>
            <a:pPr marL="0" indent="0">
              <a:buNone/>
            </a:pPr>
            <a:endParaRPr lang="en-US" dirty="0"/>
          </a:p>
        </p:txBody>
      </p:sp>
    </p:spTree>
    <p:extLst>
      <p:ext uri="{BB962C8B-B14F-4D97-AF65-F5344CB8AC3E}">
        <p14:creationId xmlns:p14="http://schemas.microsoft.com/office/powerpoint/2010/main" val="394496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3A814F8E-8E71-4DD8-9E90-A2886B0BE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D6F07063-98C1-4852-B9CD-9CB5B58C9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948368"/>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8E6339F-30D0-804E-8ECB-2E8DE680CB0E}"/>
              </a:ext>
            </a:extLst>
          </p:cNvPr>
          <p:cNvSpPr>
            <a:spLocks noGrp="1"/>
          </p:cNvSpPr>
          <p:nvPr>
            <p:ph type="title"/>
          </p:nvPr>
        </p:nvSpPr>
        <p:spPr>
          <a:xfrm>
            <a:off x="810000" y="5430663"/>
            <a:ext cx="10571998" cy="970450"/>
          </a:xfrm>
        </p:spPr>
        <p:txBody>
          <a:bodyPr>
            <a:normAutofit/>
          </a:bodyPr>
          <a:lstStyle/>
          <a:p>
            <a:r>
              <a:rPr lang="en-US"/>
              <a:t>Crosswalk - Modeled after Chu (2016)</a:t>
            </a:r>
          </a:p>
        </p:txBody>
      </p:sp>
      <p:graphicFrame>
        <p:nvGraphicFramePr>
          <p:cNvPr id="4" name="Content Placeholder 3">
            <a:extLst>
              <a:ext uri="{FF2B5EF4-FFF2-40B4-BE49-F238E27FC236}">
                <a16:creationId xmlns:a16="http://schemas.microsoft.com/office/drawing/2014/main" id="{582AFFFA-EA86-0540-AB91-F0177B483485}"/>
              </a:ext>
            </a:extLst>
          </p:cNvPr>
          <p:cNvGraphicFramePr>
            <a:graphicFrameLocks noGrp="1"/>
          </p:cNvGraphicFramePr>
          <p:nvPr>
            <p:ph idx="1"/>
            <p:extLst>
              <p:ext uri="{D42A27DB-BD31-4B8C-83A1-F6EECF244321}">
                <p14:modId xmlns:p14="http://schemas.microsoft.com/office/powerpoint/2010/main" val="100398639"/>
              </p:ext>
            </p:extLst>
          </p:nvPr>
        </p:nvGraphicFramePr>
        <p:xfrm>
          <a:off x="643467" y="806131"/>
          <a:ext cx="10905069" cy="3944877"/>
        </p:xfrm>
        <a:graphic>
          <a:graphicData uri="http://schemas.openxmlformats.org/drawingml/2006/table">
            <a:tbl>
              <a:tblPr firstRow="1" bandRow="1">
                <a:noFill/>
                <a:tableStyleId>{5C22544A-7EE6-4342-B048-85BDC9FD1C3A}</a:tableStyleId>
              </a:tblPr>
              <a:tblGrid>
                <a:gridCol w="2596697">
                  <a:extLst>
                    <a:ext uri="{9D8B030D-6E8A-4147-A177-3AD203B41FA5}">
                      <a16:colId xmlns:a16="http://schemas.microsoft.com/office/drawing/2014/main" val="2999047074"/>
                    </a:ext>
                  </a:extLst>
                </a:gridCol>
                <a:gridCol w="1617957">
                  <a:extLst>
                    <a:ext uri="{9D8B030D-6E8A-4147-A177-3AD203B41FA5}">
                      <a16:colId xmlns:a16="http://schemas.microsoft.com/office/drawing/2014/main" val="1205247218"/>
                    </a:ext>
                  </a:extLst>
                </a:gridCol>
                <a:gridCol w="1478273">
                  <a:extLst>
                    <a:ext uri="{9D8B030D-6E8A-4147-A177-3AD203B41FA5}">
                      <a16:colId xmlns:a16="http://schemas.microsoft.com/office/drawing/2014/main" val="916548631"/>
                    </a:ext>
                  </a:extLst>
                </a:gridCol>
                <a:gridCol w="3687953">
                  <a:extLst>
                    <a:ext uri="{9D8B030D-6E8A-4147-A177-3AD203B41FA5}">
                      <a16:colId xmlns:a16="http://schemas.microsoft.com/office/drawing/2014/main" val="2422579244"/>
                    </a:ext>
                  </a:extLst>
                </a:gridCol>
                <a:gridCol w="1524189">
                  <a:extLst>
                    <a:ext uri="{9D8B030D-6E8A-4147-A177-3AD203B41FA5}">
                      <a16:colId xmlns:a16="http://schemas.microsoft.com/office/drawing/2014/main" val="1381235736"/>
                    </a:ext>
                  </a:extLst>
                </a:gridCol>
              </a:tblGrid>
              <a:tr h="588723">
                <a:tc>
                  <a:txBody>
                    <a:bodyPr/>
                    <a:lstStyle/>
                    <a:p>
                      <a:r>
                        <a:rPr lang="en-US" sz="1100" b="0" cap="all" spc="150" dirty="0">
                          <a:solidFill>
                            <a:schemeClr val="lt1"/>
                          </a:solidFill>
                        </a:rPr>
                        <a:t>Element</a:t>
                      </a:r>
                    </a:p>
                  </a:txBody>
                  <a:tcPr marL="99045" marR="99045" marT="99045" marB="99045">
                    <a:lnL w="12700" cmpd="sng">
                      <a:noFill/>
                    </a:lnL>
                    <a:lnR w="12700" cmpd="sng">
                      <a:noFill/>
                    </a:lnR>
                    <a:lnT w="12700" cmpd="sng">
                      <a:noFill/>
                    </a:lnT>
                    <a:lnB w="38100" cmpd="sng">
                      <a:noFill/>
                    </a:lnB>
                    <a:solidFill>
                      <a:srgbClr val="505356"/>
                    </a:solidFill>
                  </a:tcPr>
                </a:tc>
                <a:tc>
                  <a:txBody>
                    <a:bodyPr/>
                    <a:lstStyle/>
                    <a:p>
                      <a:pPr algn="ctr"/>
                      <a:r>
                        <a:rPr lang="en-US" sz="1100" b="0" cap="all" spc="150">
                          <a:solidFill>
                            <a:schemeClr val="lt1"/>
                          </a:solidFill>
                        </a:rPr>
                        <a:t>Zero to Three</a:t>
                      </a:r>
                    </a:p>
                  </a:txBody>
                  <a:tcPr marL="99045" marR="99045" marT="99045" marB="99045">
                    <a:lnL w="12700" cmpd="sng">
                      <a:noFill/>
                    </a:lnL>
                    <a:lnR w="12700" cmpd="sng">
                      <a:noFill/>
                    </a:lnR>
                    <a:lnT w="12700" cmpd="sng">
                      <a:noFill/>
                    </a:lnT>
                    <a:lnB w="38100" cmpd="sng">
                      <a:noFill/>
                    </a:lnB>
                    <a:solidFill>
                      <a:srgbClr val="505356"/>
                    </a:solidFill>
                  </a:tcPr>
                </a:tc>
                <a:tc>
                  <a:txBody>
                    <a:bodyPr/>
                    <a:lstStyle/>
                    <a:p>
                      <a:pPr algn="ctr"/>
                      <a:r>
                        <a:rPr lang="en-US" sz="1100" b="0" cap="all" spc="150">
                          <a:solidFill>
                            <a:schemeClr val="lt1"/>
                          </a:solidFill>
                        </a:rPr>
                        <a:t>NAEYC</a:t>
                      </a:r>
                    </a:p>
                  </a:txBody>
                  <a:tcPr marL="99045" marR="99045" marT="99045" marB="99045">
                    <a:lnL w="12700" cmpd="sng">
                      <a:noFill/>
                    </a:lnL>
                    <a:lnR w="12700" cmpd="sng">
                      <a:noFill/>
                    </a:lnR>
                    <a:lnT w="12700" cmpd="sng">
                      <a:noFill/>
                    </a:lnT>
                    <a:lnB w="38100" cmpd="sng">
                      <a:noFill/>
                    </a:lnB>
                    <a:solidFill>
                      <a:srgbClr val="505356"/>
                    </a:solidFill>
                  </a:tcPr>
                </a:tc>
                <a:tc>
                  <a:txBody>
                    <a:bodyPr/>
                    <a:lstStyle/>
                    <a:p>
                      <a:pPr algn="ctr"/>
                      <a:r>
                        <a:rPr lang="en-US" sz="1100" b="0" cap="all" spc="150">
                          <a:solidFill>
                            <a:schemeClr val="lt1"/>
                          </a:solidFill>
                        </a:rPr>
                        <a:t>CUPID</a:t>
                      </a:r>
                    </a:p>
                  </a:txBody>
                  <a:tcPr marL="99045" marR="99045" marT="99045" marB="99045">
                    <a:lnL w="12700" cmpd="sng">
                      <a:noFill/>
                    </a:lnL>
                    <a:lnR w="12700" cmpd="sng">
                      <a:noFill/>
                    </a:lnR>
                    <a:lnT w="12700" cmpd="sng">
                      <a:noFill/>
                    </a:lnT>
                    <a:lnB w="38100" cmpd="sng">
                      <a:noFill/>
                    </a:lnB>
                    <a:solidFill>
                      <a:srgbClr val="505356"/>
                    </a:solidFill>
                  </a:tcPr>
                </a:tc>
                <a:tc>
                  <a:txBody>
                    <a:bodyPr/>
                    <a:lstStyle/>
                    <a:p>
                      <a:pPr algn="ctr"/>
                      <a:r>
                        <a:rPr lang="en-US" sz="1100" b="0" cap="all" spc="150">
                          <a:solidFill>
                            <a:schemeClr val="lt1"/>
                          </a:solidFill>
                        </a:rPr>
                        <a:t>MAIMH -IFA</a:t>
                      </a:r>
                    </a:p>
                  </a:txBody>
                  <a:tcPr marL="99045" marR="99045" marT="99045" marB="99045">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700668040"/>
                  </a:ext>
                </a:extLst>
              </a:tr>
              <a:tr h="381569">
                <a:tc>
                  <a:txBody>
                    <a:bodyPr/>
                    <a:lstStyle/>
                    <a:p>
                      <a:r>
                        <a:rPr lang="en-US" sz="1100" cap="none" spc="0">
                          <a:solidFill>
                            <a:schemeClr val="tx1"/>
                          </a:solidFill>
                        </a:rPr>
                        <a:t>Understand holistic child development</a:t>
                      </a:r>
                    </a:p>
                  </a:txBody>
                  <a:tcPr marL="99045" marR="99045" marT="99045" marB="99045">
                    <a:lnL w="12700" cmpd="sng">
                      <a:noFill/>
                      <a:prstDash val="solid"/>
                    </a:lnL>
                    <a:lnR w="12700" cmpd="sng">
                      <a:noFill/>
                      <a:prstDash val="solid"/>
                    </a:lnR>
                    <a:lnT w="38100" cmpd="sng">
                      <a:noFill/>
                    </a:lnT>
                    <a:lnB w="12700" cmpd="sng">
                      <a:noFill/>
                      <a:prstDash val="solid"/>
                    </a:lnB>
                    <a:noFill/>
                  </a:tcPr>
                </a:tc>
                <a:tc>
                  <a:txBody>
                    <a:bodyPr/>
                    <a:lstStyle/>
                    <a:p>
                      <a:pPr algn="ctr"/>
                      <a:r>
                        <a:rPr lang="en-US" sz="1100" cap="none" spc="0">
                          <a:solidFill>
                            <a:schemeClr val="tx1"/>
                          </a:solidFill>
                        </a:rPr>
                        <a:t>Domain 1</a:t>
                      </a:r>
                    </a:p>
                  </a:txBody>
                  <a:tcPr marL="99045" marR="99045" marT="99045" marB="99045">
                    <a:lnL w="12700" cmpd="sng">
                      <a:noFill/>
                      <a:prstDash val="solid"/>
                    </a:lnL>
                    <a:lnR w="12700" cmpd="sng">
                      <a:noFill/>
                      <a:prstDash val="solid"/>
                    </a:lnR>
                    <a:lnT w="38100" cmpd="sng">
                      <a:noFill/>
                    </a:lnT>
                    <a:lnB w="12700" cmpd="sng">
                      <a:noFill/>
                      <a:prstDash val="solid"/>
                    </a:lnB>
                    <a:noFill/>
                  </a:tcPr>
                </a:tc>
                <a:tc>
                  <a:txBody>
                    <a:bodyPr/>
                    <a:lstStyle/>
                    <a:p>
                      <a:pPr algn="ctr"/>
                      <a:r>
                        <a:rPr lang="en-US" sz="1100" cap="none" spc="0">
                          <a:solidFill>
                            <a:schemeClr val="tx1"/>
                          </a:solidFill>
                        </a:rPr>
                        <a:t>Standard 1</a:t>
                      </a:r>
                    </a:p>
                  </a:txBody>
                  <a:tcPr marL="99045" marR="99045" marT="99045" marB="99045">
                    <a:lnL w="12700" cmpd="sng">
                      <a:noFill/>
                      <a:prstDash val="solid"/>
                    </a:lnL>
                    <a:lnR w="12700" cmpd="sng">
                      <a:noFill/>
                      <a:prstDash val="solid"/>
                    </a:lnR>
                    <a:lnT w="38100" cmpd="sng">
                      <a:noFill/>
                    </a:lnT>
                    <a:lnB w="12700" cmpd="sng">
                      <a:noFill/>
                      <a:prstDash val="solid"/>
                    </a:lnB>
                    <a:noFill/>
                  </a:tcPr>
                </a:tc>
                <a:tc>
                  <a:txBody>
                    <a:bodyPr/>
                    <a:lstStyle/>
                    <a:p>
                      <a:pPr algn="ctr"/>
                      <a:r>
                        <a:rPr lang="en-US" sz="1100" kern="1200" cap="none" spc="0">
                          <a:solidFill>
                            <a:schemeClr val="tx1"/>
                          </a:solidFill>
                          <a:effectLst/>
                          <a:latin typeface="+mn-lt"/>
                          <a:ea typeface="+mn-ea"/>
                          <a:cs typeface="+mn-cs"/>
                        </a:rPr>
                        <a:t>Supporting Development &amp; Learning (DVL)</a:t>
                      </a:r>
                      <a:endParaRPr lang="en-US" sz="1100" cap="none" spc="0">
                        <a:solidFill>
                          <a:schemeClr val="tx1"/>
                        </a:solidFill>
                      </a:endParaRPr>
                    </a:p>
                  </a:txBody>
                  <a:tcPr marL="99045" marR="99045" marT="99045" marB="99045">
                    <a:lnL w="12700" cmpd="sng">
                      <a:noFill/>
                      <a:prstDash val="solid"/>
                    </a:lnL>
                    <a:lnR w="12700" cmpd="sng">
                      <a:noFill/>
                      <a:prstDash val="solid"/>
                    </a:lnR>
                    <a:lnT w="38100" cmpd="sng">
                      <a:noFill/>
                    </a:lnT>
                    <a:lnB w="12700" cmpd="sng">
                      <a:noFill/>
                      <a:prstDash val="solid"/>
                    </a:lnB>
                    <a:noFill/>
                  </a:tcPr>
                </a:tc>
                <a:tc>
                  <a:txBody>
                    <a:bodyPr/>
                    <a:lstStyle/>
                    <a:p>
                      <a:pPr algn="ctr"/>
                      <a:r>
                        <a:rPr lang="en-US" sz="1100" cap="none" spc="0">
                          <a:solidFill>
                            <a:schemeClr val="tx1"/>
                          </a:solidFill>
                        </a:rPr>
                        <a:t>Competency 1</a:t>
                      </a:r>
                    </a:p>
                  </a:txBody>
                  <a:tcPr marL="99045" marR="99045" marT="99045" marB="99045">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2479763407"/>
                  </a:ext>
                </a:extLst>
              </a:tr>
              <a:tr h="381569">
                <a:tc>
                  <a:txBody>
                    <a:bodyPr/>
                    <a:lstStyle/>
                    <a:p>
                      <a:r>
                        <a:rPr lang="en-US" sz="1100" cap="none" spc="0">
                          <a:solidFill>
                            <a:schemeClr val="tx1"/>
                          </a:solidFill>
                        </a:rPr>
                        <a:t>Use Relationship-based practices</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Domain 3</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Standard 5</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kern="1200" cap="none" spc="0">
                          <a:solidFill>
                            <a:schemeClr val="tx1"/>
                          </a:solidFill>
                          <a:effectLst/>
                          <a:latin typeface="+mn-lt"/>
                          <a:ea typeface="+mn-ea"/>
                          <a:cs typeface="+mn-cs"/>
                        </a:rPr>
                        <a:t>Building &amp; Supporting Relationships (REL)</a:t>
                      </a: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Competency 5</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659759148"/>
                  </a:ext>
                </a:extLst>
              </a:tr>
              <a:tr h="381569">
                <a:tc>
                  <a:txBody>
                    <a:bodyPr/>
                    <a:lstStyle/>
                    <a:p>
                      <a:r>
                        <a:rPr lang="en-US" sz="1100" cap="none" spc="0">
                          <a:solidFill>
                            <a:schemeClr val="tx1"/>
                          </a:solidFill>
                        </a:rPr>
                        <a:t>Observe, Assess &amp; Communicate</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a:solidFill>
                            <a:schemeClr val="tx1"/>
                          </a:solidFill>
                        </a:rPr>
                        <a:t>Domain 8</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a:solidFill>
                            <a:schemeClr val="tx1"/>
                          </a:solidFill>
                        </a:rPr>
                        <a:t>Standard 3</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kern="1200" cap="none" spc="0">
                          <a:solidFill>
                            <a:schemeClr val="tx1"/>
                          </a:solidFill>
                          <a:effectLst/>
                          <a:latin typeface="+mn-lt"/>
                          <a:ea typeface="+mn-ea"/>
                          <a:cs typeface="+mn-cs"/>
                        </a:rPr>
                        <a:t>Assessing Behavior, Development, &amp; Environments (ABD) </a:t>
                      </a: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a:solidFill>
                            <a:schemeClr val="tx1"/>
                          </a:solidFill>
                        </a:rPr>
                        <a:t>Competency 4</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43644411"/>
                  </a:ext>
                </a:extLst>
              </a:tr>
              <a:tr h="381569">
                <a:tc>
                  <a:txBody>
                    <a:bodyPr/>
                    <a:lstStyle/>
                    <a:p>
                      <a:r>
                        <a:rPr lang="en-US" sz="1100" cap="none" spc="0">
                          <a:solidFill>
                            <a:schemeClr val="tx1"/>
                          </a:solidFill>
                        </a:rPr>
                        <a:t>Use Family-Centered Practices</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Domain 2</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Standard 2</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kern="1200" cap="none" spc="0">
                          <a:solidFill>
                            <a:schemeClr val="tx1"/>
                          </a:solidFill>
                          <a:effectLst/>
                          <a:latin typeface="+mn-lt"/>
                          <a:ea typeface="+mn-ea"/>
                          <a:cs typeface="+mn-cs"/>
                        </a:rPr>
                        <a:t>Partnering and Supporting Diverse Families (FAM)</a:t>
                      </a: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215168927"/>
                  </a:ext>
                </a:extLst>
              </a:tr>
              <a:tr h="381569">
                <a:tc>
                  <a:txBody>
                    <a:bodyPr/>
                    <a:lstStyle/>
                    <a:p>
                      <a:r>
                        <a:rPr lang="en-US" sz="1100" cap="none" spc="0">
                          <a:solidFill>
                            <a:schemeClr val="tx1"/>
                          </a:solidFill>
                        </a:rPr>
                        <a:t>Create Environments</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a:solidFill>
                            <a:schemeClr val="tx1"/>
                          </a:solidFill>
                        </a:rPr>
                        <a:t>Domain 4</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03820871"/>
                  </a:ext>
                </a:extLst>
              </a:tr>
              <a:tr h="381569">
                <a:tc>
                  <a:txBody>
                    <a:bodyPr/>
                    <a:lstStyle/>
                    <a:p>
                      <a:r>
                        <a:rPr lang="en-US" sz="1100" cap="none" spc="0">
                          <a:solidFill>
                            <a:schemeClr val="tx1"/>
                          </a:solidFill>
                        </a:rPr>
                        <a:t>Understand Program Structures</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Domain 6</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Competency 3</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768529089"/>
                  </a:ext>
                </a:extLst>
              </a:tr>
              <a:tr h="381569">
                <a:tc>
                  <a:txBody>
                    <a:bodyPr/>
                    <a:lstStyle/>
                    <a:p>
                      <a:r>
                        <a:rPr lang="en-US" sz="1100" cap="none" spc="0">
                          <a:solidFill>
                            <a:schemeClr val="tx1"/>
                          </a:solidFill>
                        </a:rPr>
                        <a:t>Use Reflective &amp; Ethical Practices</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a:solidFill>
                            <a:schemeClr val="tx1"/>
                          </a:solidFill>
                        </a:rPr>
                        <a:t>Domain 7</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cap="none" spc="0">
                          <a:solidFill>
                            <a:schemeClr val="tx1"/>
                          </a:solidFill>
                        </a:rPr>
                        <a:t>Standard 6</a:t>
                      </a: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kern="1200" cap="none" spc="0">
                          <a:solidFill>
                            <a:schemeClr val="tx1"/>
                          </a:solidFill>
                          <a:effectLst/>
                          <a:latin typeface="+mn-lt"/>
                          <a:ea typeface="+mn-ea"/>
                          <a:cs typeface="+mn-cs"/>
                        </a:rPr>
                        <a:t>Reflective Practice (RFP)</a:t>
                      </a: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100" kern="1200" cap="none" spc="0">
                          <a:solidFill>
                            <a:schemeClr val="tx1"/>
                          </a:solidFill>
                          <a:effectLst/>
                          <a:latin typeface="+mn-lt"/>
                          <a:ea typeface="+mn-ea"/>
                          <a:cs typeface="+mn-cs"/>
                        </a:rPr>
                        <a:t>Competency 2 &amp; 7</a:t>
                      </a:r>
                      <a:endParaRPr lang="en-US" sz="1100" cap="none" spc="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40411065"/>
                  </a:ext>
                </a:extLst>
              </a:tr>
              <a:tr h="381569">
                <a:tc>
                  <a:txBody>
                    <a:bodyPr/>
                    <a:lstStyle/>
                    <a:p>
                      <a:r>
                        <a:rPr lang="en-US" sz="1100" cap="none" spc="0">
                          <a:solidFill>
                            <a:schemeClr val="tx1"/>
                          </a:solidFill>
                        </a:rPr>
                        <a:t>Use Culturally Sustaining Practices</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Domain 5</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100" cap="none" spc="0">
                          <a:solidFill>
                            <a:schemeClr val="tx1"/>
                          </a:solidFill>
                        </a:rPr>
                        <a:t>Standard 4</a:t>
                      </a: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100" cap="none" spc="0" dirty="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100" cap="none" spc="0" dirty="0">
                        <a:solidFill>
                          <a:schemeClr val="tx1"/>
                        </a:solidFill>
                      </a:endParaRPr>
                    </a:p>
                  </a:txBody>
                  <a:tcPr marL="99045" marR="99045" marT="99045" marB="9904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200841424"/>
                  </a:ext>
                </a:extLst>
              </a:tr>
            </a:tbl>
          </a:graphicData>
        </a:graphic>
      </p:graphicFrame>
    </p:spTree>
    <p:extLst>
      <p:ext uri="{BB962C8B-B14F-4D97-AF65-F5344CB8AC3E}">
        <p14:creationId xmlns:p14="http://schemas.microsoft.com/office/powerpoint/2010/main" val="77859005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6824CE-083D-4ED5-94A5-655345B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0785D83B-2124-40CD-9E29-811BC2B7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tx1"/>
          </a:solid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835B8C-9754-4241-B00E-77F7FB2025DE}"/>
              </a:ext>
            </a:extLst>
          </p:cNvPr>
          <p:cNvSpPr>
            <a:spLocks noGrp="1"/>
          </p:cNvSpPr>
          <p:nvPr>
            <p:ph type="title"/>
          </p:nvPr>
        </p:nvSpPr>
        <p:spPr>
          <a:xfrm>
            <a:off x="810000" y="447188"/>
            <a:ext cx="10571998" cy="970450"/>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Times New Roman" panose="02020603050405020304" pitchFamily="18" charset="0"/>
                <a:cs typeface="Arial" panose="020B0604020202020204" pitchFamily="34" charset="0"/>
              </a:rPr>
              <a:t>Preliminary Results</a:t>
            </a:r>
            <a:endParaRPr kumimoji="0" lang="en-US" altLang="en-US" b="0" i="0" u="none" strike="noStrike" cap="none" normalizeH="0" baseline="0" dirty="0">
              <a:ln>
                <a:noFill/>
              </a:ln>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088CF07-BA7A-934D-B18A-4FEBDFBB77AC}"/>
              </a:ext>
            </a:extLst>
          </p:cNvPr>
          <p:cNvGraphicFramePr>
            <a:graphicFrameLocks noGrp="1"/>
          </p:cNvGraphicFramePr>
          <p:nvPr>
            <p:ph idx="1"/>
            <p:extLst>
              <p:ext uri="{D42A27DB-BD31-4B8C-83A1-F6EECF244321}">
                <p14:modId xmlns:p14="http://schemas.microsoft.com/office/powerpoint/2010/main" val="1497286460"/>
              </p:ext>
            </p:extLst>
          </p:nvPr>
        </p:nvGraphicFramePr>
        <p:xfrm>
          <a:off x="819150" y="2185988"/>
          <a:ext cx="10553701" cy="3696651"/>
        </p:xfrm>
        <a:graphic>
          <a:graphicData uri="http://schemas.openxmlformats.org/drawingml/2006/table">
            <a:tbl>
              <a:tblPr firstRow="1" firstCol="1" bandRow="1">
                <a:tableStyleId>{69012ECD-51FC-41F1-AA8D-1B2483CD663E}</a:tableStyleId>
              </a:tblPr>
              <a:tblGrid>
                <a:gridCol w="2481093">
                  <a:extLst>
                    <a:ext uri="{9D8B030D-6E8A-4147-A177-3AD203B41FA5}">
                      <a16:colId xmlns:a16="http://schemas.microsoft.com/office/drawing/2014/main" val="1422071980"/>
                    </a:ext>
                  </a:extLst>
                </a:gridCol>
                <a:gridCol w="2481093">
                  <a:extLst>
                    <a:ext uri="{9D8B030D-6E8A-4147-A177-3AD203B41FA5}">
                      <a16:colId xmlns:a16="http://schemas.microsoft.com/office/drawing/2014/main" val="2500448486"/>
                    </a:ext>
                  </a:extLst>
                </a:gridCol>
                <a:gridCol w="2603647">
                  <a:extLst>
                    <a:ext uri="{9D8B030D-6E8A-4147-A177-3AD203B41FA5}">
                      <a16:colId xmlns:a16="http://schemas.microsoft.com/office/drawing/2014/main" val="3151071264"/>
                    </a:ext>
                  </a:extLst>
                </a:gridCol>
                <a:gridCol w="2987868">
                  <a:extLst>
                    <a:ext uri="{9D8B030D-6E8A-4147-A177-3AD203B41FA5}">
                      <a16:colId xmlns:a16="http://schemas.microsoft.com/office/drawing/2014/main" val="283130430"/>
                    </a:ext>
                  </a:extLst>
                </a:gridCol>
              </a:tblGrid>
              <a:tr h="449489">
                <a:tc>
                  <a:txBody>
                    <a:bodyPr/>
                    <a:lstStyle/>
                    <a:p>
                      <a:pPr marL="38100" marR="0">
                        <a:spcBef>
                          <a:spcPts val="0"/>
                        </a:spcBef>
                        <a:spcAft>
                          <a:spcPts val="0"/>
                        </a:spcAft>
                      </a:pPr>
                      <a:r>
                        <a:rPr lang="en-US" sz="1000" dirty="0">
                          <a:effectLst/>
                        </a:rPr>
                        <a:t>Phase 1: 4-year programs</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tc>
                  <a:txBody>
                    <a:bodyPr/>
                    <a:lstStyle/>
                    <a:p>
                      <a:pPr marL="38100" marR="0">
                        <a:spcBef>
                          <a:spcPts val="0"/>
                        </a:spcBef>
                        <a:spcAft>
                          <a:spcPts val="0"/>
                        </a:spcAft>
                      </a:pPr>
                      <a:r>
                        <a:rPr lang="en-US" sz="1000" dirty="0">
                          <a:effectLst/>
                        </a:rPr>
                        <a:t>Phase 1: 2-year programs</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tc>
                  <a:txBody>
                    <a:bodyPr/>
                    <a:lstStyle/>
                    <a:p>
                      <a:pPr marL="38100" marR="0">
                        <a:spcBef>
                          <a:spcPts val="0"/>
                        </a:spcBef>
                        <a:spcAft>
                          <a:spcPts val="0"/>
                        </a:spcAft>
                      </a:pPr>
                      <a:r>
                        <a:rPr lang="en-US" sz="1000" dirty="0">
                          <a:effectLst/>
                        </a:rPr>
                        <a:t>Phase 2: Faculty Survey</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tc>
                  <a:txBody>
                    <a:bodyPr/>
                    <a:lstStyle/>
                    <a:p>
                      <a:pPr marL="38100" marR="0">
                        <a:spcBef>
                          <a:spcPts val="0"/>
                        </a:spcBef>
                        <a:spcAft>
                          <a:spcPts val="0"/>
                        </a:spcAft>
                      </a:pPr>
                      <a:r>
                        <a:rPr lang="en-US" sz="1000" dirty="0">
                          <a:effectLst/>
                        </a:rPr>
                        <a:t>Phase 3: Focus Groups</a:t>
                      </a:r>
                      <a:endParaRPr lang="en-US" sz="140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extLst>
                  <a:ext uri="{0D108BD9-81ED-4DB2-BD59-A6C34878D82A}">
                    <a16:rowId xmlns:a16="http://schemas.microsoft.com/office/drawing/2014/main" val="3168539243"/>
                  </a:ext>
                </a:extLst>
              </a:tr>
              <a:tr h="3247162">
                <a:tc>
                  <a:txBody>
                    <a:bodyPr/>
                    <a:lstStyle/>
                    <a:p>
                      <a:pPr marL="38100" marR="0">
                        <a:spcBef>
                          <a:spcPts val="0"/>
                        </a:spcBef>
                        <a:spcAft>
                          <a:spcPts val="0"/>
                        </a:spcAft>
                      </a:pPr>
                      <a:r>
                        <a:rPr lang="en-US" sz="1200" b="0" dirty="0">
                          <a:effectLst/>
                        </a:rPr>
                        <a:t>40 four-year programs; 578 courses reviewed</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102 courses (18%) mention 0-36 months</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4 courses (0.01%) dedicated to infants-toddlers</a:t>
                      </a:r>
                    </a:p>
                    <a:p>
                      <a:pPr marL="0" marR="0">
                        <a:spcBef>
                          <a:spcPts val="0"/>
                        </a:spcBef>
                        <a:spcAft>
                          <a:spcPts val="1200"/>
                        </a:spcAft>
                      </a:pPr>
                      <a:r>
                        <a:rPr lang="en-US" sz="1200" b="0" dirty="0">
                          <a:effectLst/>
                        </a:rPr>
                        <a:t> </a:t>
                      </a:r>
                    </a:p>
                    <a:p>
                      <a:pPr marL="38100" marR="0">
                        <a:spcBef>
                          <a:spcPts val="0"/>
                        </a:spcBef>
                        <a:spcAft>
                          <a:spcPts val="0"/>
                        </a:spcAft>
                      </a:pPr>
                      <a:r>
                        <a:rPr lang="en-US" sz="1200" b="0" dirty="0">
                          <a:effectLst/>
                        </a:rPr>
                        <a:t>26 courses (5%) included time in classrooms with children 0-36 months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tc>
                  <a:txBody>
                    <a:bodyPr/>
                    <a:lstStyle/>
                    <a:p>
                      <a:pPr marL="38100" marR="0">
                        <a:spcBef>
                          <a:spcPts val="0"/>
                        </a:spcBef>
                        <a:spcAft>
                          <a:spcPts val="0"/>
                        </a:spcAft>
                      </a:pPr>
                      <a:r>
                        <a:rPr lang="en-US" sz="1200" b="0" dirty="0">
                          <a:effectLst/>
                        </a:rPr>
                        <a:t>27 two-year programs; 208 courses reviewed</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69 courses (33%) mention 0-36 months</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24 courses (12%) dedicated to infants-toddlers</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20 courses (10%) include time in classrooms with children 0-36 months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tc>
                  <a:txBody>
                    <a:bodyPr/>
                    <a:lstStyle/>
                    <a:p>
                      <a:pPr marL="38100" marR="0">
                        <a:spcBef>
                          <a:spcPts val="0"/>
                        </a:spcBef>
                        <a:spcAft>
                          <a:spcPts val="0"/>
                        </a:spcAft>
                      </a:pPr>
                      <a:r>
                        <a:rPr lang="en-US" sz="1200" b="0" dirty="0">
                          <a:effectLst/>
                        </a:rPr>
                        <a:t>490 surveys emailed to NYS early childhood faculty</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72 responses (15%) response rate</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Fieldwork questions:</a:t>
                      </a:r>
                    </a:p>
                    <a:p>
                      <a:pPr marL="38100" marR="0">
                        <a:spcBef>
                          <a:spcPts val="0"/>
                        </a:spcBef>
                        <a:spcAft>
                          <a:spcPts val="0"/>
                        </a:spcAft>
                      </a:pPr>
                      <a:r>
                        <a:rPr lang="en-US" sz="1200" b="0" dirty="0">
                          <a:effectLst/>
                        </a:rPr>
                        <a:t>69% completion rate</a:t>
                      </a:r>
                    </a:p>
                    <a:p>
                      <a:pPr marL="38100" marR="0">
                        <a:spcBef>
                          <a:spcPts val="0"/>
                        </a:spcBef>
                        <a:spcAft>
                          <a:spcPts val="0"/>
                        </a:spcAft>
                      </a:pPr>
                      <a:r>
                        <a:rPr lang="en-US" sz="1200" b="0" dirty="0">
                          <a:effectLst/>
                        </a:rPr>
                        <a:t>70% of respondents (35) provide infant-toddler fieldwork placements</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Faculty report infant-toddler course content embedded/included/infused into ECE courses</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tc>
                  <a:txBody>
                    <a:bodyPr/>
                    <a:lstStyle/>
                    <a:p>
                      <a:pPr marL="38100" marR="0">
                        <a:spcBef>
                          <a:spcPts val="0"/>
                        </a:spcBef>
                        <a:spcAft>
                          <a:spcPts val="0"/>
                        </a:spcAft>
                      </a:pPr>
                      <a:r>
                        <a:rPr lang="en-US" sz="1200" b="0" u="sng" dirty="0">
                          <a:effectLst/>
                        </a:rPr>
                        <a:t>Transfer students:</a:t>
                      </a:r>
                      <a:endParaRPr lang="en-US" sz="1200" b="0" dirty="0">
                        <a:effectLst/>
                      </a:endParaRPr>
                    </a:p>
                    <a:p>
                      <a:pPr marL="38100" marR="0">
                        <a:spcBef>
                          <a:spcPts val="0"/>
                        </a:spcBef>
                        <a:spcAft>
                          <a:spcPts val="0"/>
                        </a:spcAft>
                      </a:pPr>
                      <a:r>
                        <a:rPr lang="en-US" sz="1200" b="0" dirty="0">
                          <a:effectLst/>
                        </a:rPr>
                        <a:t>Limited opportunity to continue their focus on working with infants &amp; toddlers in 4-years programs</a:t>
                      </a:r>
                    </a:p>
                    <a:p>
                      <a:pPr marL="0" marR="0">
                        <a:spcBef>
                          <a:spcPts val="0"/>
                        </a:spcBef>
                        <a:spcAft>
                          <a:spcPts val="0"/>
                        </a:spcAft>
                      </a:pPr>
                      <a:r>
                        <a:rPr lang="en-US" sz="1200" b="0" dirty="0">
                          <a:effectLst/>
                        </a:rPr>
                        <a:t> </a:t>
                      </a:r>
                    </a:p>
                    <a:p>
                      <a:pPr marL="38100" marR="0">
                        <a:spcBef>
                          <a:spcPts val="0"/>
                        </a:spcBef>
                        <a:spcAft>
                          <a:spcPts val="0"/>
                        </a:spcAft>
                      </a:pPr>
                      <a:r>
                        <a:rPr lang="en-US" sz="1200" b="0" dirty="0">
                          <a:effectLst/>
                        </a:rPr>
                        <a:t>System challenges to transferring</a:t>
                      </a:r>
                    </a:p>
                    <a:p>
                      <a:pPr marL="0" marR="0">
                        <a:spcBef>
                          <a:spcPts val="0"/>
                        </a:spcBef>
                        <a:spcAft>
                          <a:spcPts val="0"/>
                        </a:spcAft>
                      </a:pPr>
                      <a:r>
                        <a:rPr lang="en-US" sz="1200" b="0" dirty="0">
                          <a:effectLst/>
                        </a:rPr>
                        <a:t> </a:t>
                      </a:r>
                    </a:p>
                    <a:p>
                      <a:pPr marL="38100" marR="0">
                        <a:spcBef>
                          <a:spcPts val="0"/>
                        </a:spcBef>
                        <a:spcAft>
                          <a:spcPts val="0"/>
                        </a:spcAft>
                      </a:pPr>
                      <a:r>
                        <a:rPr lang="en-US" sz="1200" b="0" u="sng" dirty="0">
                          <a:effectLst/>
                        </a:rPr>
                        <a:t>Graduates who entered the field</a:t>
                      </a:r>
                      <a:r>
                        <a:rPr lang="en-US" sz="1200" b="0" dirty="0">
                          <a:effectLst/>
                        </a:rPr>
                        <a:t>:</a:t>
                      </a:r>
                    </a:p>
                    <a:p>
                      <a:pPr marL="38100" marR="0">
                        <a:spcBef>
                          <a:spcPts val="0"/>
                        </a:spcBef>
                        <a:spcAft>
                          <a:spcPts val="0"/>
                        </a:spcAft>
                      </a:pPr>
                      <a:r>
                        <a:rPr lang="en-US" sz="1200" b="0" dirty="0">
                          <a:effectLst/>
                        </a:rPr>
                        <a:t>Limited opportunities for professional learning focused on infants &amp; toddlers</a:t>
                      </a:r>
                    </a:p>
                    <a:p>
                      <a:pPr marL="0" marR="0">
                        <a:spcBef>
                          <a:spcPts val="0"/>
                        </a:spcBef>
                        <a:spcAft>
                          <a:spcPts val="0"/>
                        </a:spcAft>
                      </a:pPr>
                      <a:r>
                        <a:rPr lang="en-US" sz="1200" b="0" dirty="0">
                          <a:effectLst/>
                        </a:rPr>
                        <a:t> </a:t>
                      </a:r>
                    </a:p>
                    <a:p>
                      <a:pPr marL="0" marR="0">
                        <a:spcBef>
                          <a:spcPts val="0"/>
                        </a:spcBef>
                        <a:spcAft>
                          <a:spcPts val="0"/>
                        </a:spcAft>
                      </a:pPr>
                      <a:r>
                        <a:rPr lang="en-US" sz="1200" b="0" dirty="0">
                          <a:effectLst/>
                        </a:rPr>
                        <a:t>Need to continually reexamine curriculum to be relevant for workforce development</a:t>
                      </a:r>
                      <a:endParaRPr lang="en-US" sz="1200" b="0" dirty="0">
                        <a:effectLst/>
                        <a:latin typeface="Calibri" panose="020F0502020204030204" pitchFamily="34" charset="0"/>
                        <a:ea typeface="DengXian" panose="02010600030101010101" pitchFamily="2" charset="-122"/>
                        <a:cs typeface="Arial" panose="020B0604020202020204" pitchFamily="34" charset="0"/>
                      </a:endParaRPr>
                    </a:p>
                  </a:txBody>
                  <a:tcPr marL="66186" marR="66186" marT="66186" marB="66186"/>
                </a:tc>
                <a:extLst>
                  <a:ext uri="{0D108BD9-81ED-4DB2-BD59-A6C34878D82A}">
                    <a16:rowId xmlns:a16="http://schemas.microsoft.com/office/drawing/2014/main" val="3074084613"/>
                  </a:ext>
                </a:extLst>
              </a:tr>
            </a:tbl>
          </a:graphicData>
        </a:graphic>
      </p:graphicFrame>
    </p:spTree>
    <p:extLst>
      <p:ext uri="{BB962C8B-B14F-4D97-AF65-F5344CB8AC3E}">
        <p14:creationId xmlns:p14="http://schemas.microsoft.com/office/powerpoint/2010/main" val="1940609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345</TotalTime>
  <Words>1337</Words>
  <Application>Microsoft Macintosh PowerPoint</Application>
  <PresentationFormat>Widescreen</PresentationFormat>
  <Paragraphs>138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2</vt:lpstr>
      <vt:lpstr>Quotable</vt:lpstr>
      <vt:lpstr>Infant-Toddler Course Content  and the Teacher Education Pipeline in New York State </vt:lpstr>
      <vt:lpstr>Working with infants and toddlers requires a unique skill set that is different than working with children over three (McMullen &amp; Apple, 2012).</vt:lpstr>
      <vt:lpstr>New York State Department of Education certifies individuals to teach children from birth through grade 2 but recent research posits that early childhood degree programs lack emphasis on course content related to:      *Infant and toddler  development and  learning      *Relationship-based  practices      *Field experiences in  infant-toddler classrooms </vt:lpstr>
      <vt:lpstr>Transforming the Workforce for Children Birth Through Age 8: A Unifying Foundation (IOM &amp; NRC, 2015), includes among its recommendations:</vt:lpstr>
      <vt:lpstr>The goal of our research was to investigate: </vt:lpstr>
      <vt:lpstr>Methods</vt:lpstr>
      <vt:lpstr>Methods</vt:lpstr>
      <vt:lpstr>Crosswalk - Modeled after Chu (2016)</vt:lpstr>
      <vt:lpstr>Preliminary Results</vt:lpstr>
      <vt:lpstr>Recommendations for Policy and Practice</vt:lpstr>
      <vt:lpstr>Recommendations for Policy and Practice</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Infant-Toddler Course Content and the Teacher Education Pipeline in New York State</dc:title>
  <dc:creator>Jennifer Gilken</dc:creator>
  <cp:lastModifiedBy>Jennifer Gilken</cp:lastModifiedBy>
  <cp:revision>10</cp:revision>
  <dcterms:created xsi:type="dcterms:W3CDTF">2020-02-17T17:39:23Z</dcterms:created>
  <dcterms:modified xsi:type="dcterms:W3CDTF">2020-04-24T13:06:02Z</dcterms:modified>
</cp:coreProperties>
</file>